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53"/>
  </p:notesMasterIdLst>
  <p:sldIdLst>
    <p:sldId id="443" r:id="rId3"/>
    <p:sldId id="350" r:id="rId4"/>
    <p:sldId id="445" r:id="rId5"/>
    <p:sldId id="446" r:id="rId6"/>
    <p:sldId id="447" r:id="rId7"/>
    <p:sldId id="353" r:id="rId8"/>
    <p:sldId id="358" r:id="rId9"/>
    <p:sldId id="359" r:id="rId10"/>
    <p:sldId id="355" r:id="rId11"/>
    <p:sldId id="448" r:id="rId12"/>
    <p:sldId id="449" r:id="rId13"/>
    <p:sldId id="361" r:id="rId14"/>
    <p:sldId id="450" r:id="rId15"/>
    <p:sldId id="451" r:id="rId16"/>
    <p:sldId id="452" r:id="rId17"/>
    <p:sldId id="453" r:id="rId18"/>
    <p:sldId id="370" r:id="rId19"/>
    <p:sldId id="371" r:id="rId20"/>
    <p:sldId id="377" r:id="rId21"/>
    <p:sldId id="378" r:id="rId22"/>
    <p:sldId id="454" r:id="rId23"/>
    <p:sldId id="455" r:id="rId24"/>
    <p:sldId id="456" r:id="rId25"/>
    <p:sldId id="457" r:id="rId26"/>
    <p:sldId id="458" r:id="rId27"/>
    <p:sldId id="459" r:id="rId28"/>
    <p:sldId id="460" r:id="rId29"/>
    <p:sldId id="461" r:id="rId30"/>
    <p:sldId id="462" r:id="rId31"/>
    <p:sldId id="463" r:id="rId32"/>
    <p:sldId id="464" r:id="rId33"/>
    <p:sldId id="465" r:id="rId34"/>
    <p:sldId id="466" r:id="rId35"/>
    <p:sldId id="427" r:id="rId36"/>
    <p:sldId id="428" r:id="rId37"/>
    <p:sldId id="467" r:id="rId38"/>
    <p:sldId id="468" r:id="rId39"/>
    <p:sldId id="469" r:id="rId40"/>
    <p:sldId id="470" r:id="rId41"/>
    <p:sldId id="472" r:id="rId42"/>
    <p:sldId id="473" r:id="rId43"/>
    <p:sldId id="474" r:id="rId44"/>
    <p:sldId id="475" r:id="rId45"/>
    <p:sldId id="476" r:id="rId46"/>
    <p:sldId id="477" r:id="rId47"/>
    <p:sldId id="478" r:id="rId48"/>
    <p:sldId id="479" r:id="rId49"/>
    <p:sldId id="438" r:id="rId50"/>
    <p:sldId id="439" r:id="rId51"/>
    <p:sldId id="471" r:id="rId5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  <p15:guide id="3" orient="horz" pos="162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01" roundtripDataSignature="AMtx7mhdHrj42HbJp4ann/7z3KVtgpSxj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B938006-65B2-476C-B434-9860E3182DA1}">
  <a:tblStyle styleId="{8B938006-65B2-476C-B434-9860E3182DA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173" y="62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104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102" Type="http://schemas.openxmlformats.org/officeDocument/2006/relationships/presProps" Target="pres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105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103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101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208333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4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94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9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5067" y="0"/>
            <a:ext cx="2180824" cy="18963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6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06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0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0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0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5067" y="0"/>
            <a:ext cx="2180824" cy="18963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EB9C6-4AFF-465A-B8B1-3F345A348B70}" type="datetimeFigureOut">
              <a:rPr lang="zh-TW" altLang="en-US" smtClean="0"/>
              <a:pPr/>
              <a:t>2022/5/19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39A6D-8876-485D-A4F1-913893D685F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8658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F7EB9C6-4AFF-465A-B8B1-3F345A348B70}" type="datetimeFigureOut">
              <a:rPr lang="zh-TW" altLang="en-US" smtClean="0"/>
              <a:pPr/>
              <a:t>2022/5/19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7D639A6D-8876-485D-A4F1-913893D685F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6300" y="0"/>
            <a:ext cx="1635618" cy="142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76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9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9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9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5067" y="0"/>
            <a:ext cx="2180824" cy="18963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9"/>
          <p:cNvSpPr txBox="1">
            <a:spLocks noGrp="1"/>
          </p:cNvSpPr>
          <p:nvPr>
            <p:ph type="title"/>
          </p:nvPr>
        </p:nvSpPr>
        <p:spPr>
          <a:xfrm rot="5400000">
            <a:off x="5463779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99"/>
          <p:cNvSpPr txBox="1">
            <a:spLocks noGrp="1"/>
          </p:cNvSpPr>
          <p:nvPr>
            <p:ph type="body" idx="1"/>
          </p:nvPr>
        </p:nvSpPr>
        <p:spPr>
          <a:xfrm rot="5400000">
            <a:off x="1272779" y="-609600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9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9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5067" y="0"/>
            <a:ext cx="2180824" cy="18963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0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4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0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0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5067" y="0"/>
            <a:ext cx="2180824" cy="18963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1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01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101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7" name="Google Shape;47;p10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5067" y="0"/>
            <a:ext cx="2180824" cy="18963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2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02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3" name="Google Shape;53;p102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4" name="Google Shape;54;p10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0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5067" y="0"/>
            <a:ext cx="2180824" cy="18963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0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5067" y="0"/>
            <a:ext cx="2180824" cy="18963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4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104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6" name="Google Shape;66;p104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7" name="Google Shape;67;p104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8" name="Google Shape;68;p10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5067" y="0"/>
            <a:ext cx="2180824" cy="18963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0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4" name="Google Shape;74;p105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5" name="Google Shape;75;p10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0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0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5067" y="0"/>
            <a:ext cx="2180824" cy="18963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9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9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9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9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3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9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9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9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9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9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84137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Microsoft JhengHei"/>
              <a:buNone/>
              <a:defRPr sz="900" b="0" i="0" u="none">
                <a:solidFill>
                  <a:srgbClr val="888888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84137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Microsoft JhengHei"/>
              <a:buNone/>
              <a:defRPr sz="900" b="0" i="0" u="none">
                <a:solidFill>
                  <a:srgbClr val="888888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84137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Microsoft JhengHei"/>
              <a:buNone/>
              <a:defRPr sz="900" b="0" i="0" u="none">
                <a:solidFill>
                  <a:srgbClr val="888888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84137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Microsoft JhengHei"/>
              <a:buNone/>
              <a:defRPr sz="900" b="0" i="0" u="none">
                <a:solidFill>
                  <a:srgbClr val="888888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84137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Microsoft JhengHei"/>
              <a:buNone/>
              <a:defRPr sz="900" b="0" i="0" u="none">
                <a:solidFill>
                  <a:srgbClr val="888888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marL="84137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Microsoft JhengHei"/>
              <a:buNone/>
              <a:defRPr sz="900" b="0" i="0" u="none">
                <a:solidFill>
                  <a:srgbClr val="888888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marL="84137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Microsoft JhengHei"/>
              <a:buNone/>
              <a:defRPr sz="900" b="0" i="0" u="none">
                <a:solidFill>
                  <a:srgbClr val="888888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marL="84137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Microsoft JhengHei"/>
              <a:buNone/>
              <a:defRPr sz="900" b="0" i="0" u="none">
                <a:solidFill>
                  <a:srgbClr val="888888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marL="84137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Microsoft JhengHei"/>
              <a:buNone/>
              <a:defRPr sz="900" b="0" i="0" u="none">
                <a:solidFill>
                  <a:srgbClr val="888888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pPr marL="84137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&#28023;&#26143;&#39640;&#20013;&#22810;&#23186;&#39636;&#23560;&#38988;&#23526;&#20316;&#21205;&#30059;&#35069;&#20316;&#24433;&#29255;16&#31186;(&#38928;&#21578;&#29255;).MP4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4" Type="http://schemas.openxmlformats.org/officeDocument/2006/relationships/hyperlink" Target="http://www.smhs.hlc.edu.tw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7">
            <a:extLst>
              <a:ext uri="{FF2B5EF4-FFF2-40B4-BE49-F238E27FC236}">
                <a16:creationId xmlns:a16="http://schemas.microsoft.com/office/drawing/2014/main" id="{554BD6FE-575A-4080-842B-647318FD981E}"/>
              </a:ext>
            </a:extLst>
          </p:cNvPr>
          <p:cNvSpPr txBox="1"/>
          <p:nvPr/>
        </p:nvSpPr>
        <p:spPr>
          <a:xfrm>
            <a:off x="3595219" y="1554684"/>
            <a:ext cx="184730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00" b="1" i="0" u="none" strike="noStrike" kern="1200" cap="none" spc="600" normalizeH="0" baseline="0" noProof="0" dirty="0">
              <a:ln>
                <a:noFill/>
              </a:ln>
              <a:solidFill>
                <a:srgbClr val="FABC23"/>
              </a:solidFill>
              <a:effectLst/>
              <a:uLnTx/>
              <a:uFillTx/>
              <a:latin typeface="華康中特圓體" panose="020F0809000000000000" pitchFamily="49" charset="-120"/>
              <a:ea typeface="華康中特圓體" panose="020F0809000000000000" pitchFamily="49" charset="-120"/>
              <a:cs typeface="+mn-ea"/>
              <a:sym typeface="+mn-lt"/>
            </a:endParaRPr>
          </a:p>
        </p:txBody>
      </p:sp>
      <p:sp>
        <p:nvSpPr>
          <p:cNvPr id="7" name="標題 6"/>
          <p:cNvSpPr>
            <a:spLocks noGrp="1"/>
          </p:cNvSpPr>
          <p:nvPr>
            <p:ph type="ctrTitle"/>
          </p:nvPr>
        </p:nvSpPr>
        <p:spPr>
          <a:xfrm>
            <a:off x="1" y="534237"/>
            <a:ext cx="9143999" cy="1157204"/>
          </a:xfrm>
        </p:spPr>
        <p:txBody>
          <a:bodyPr>
            <a:noAutofit/>
          </a:bodyPr>
          <a:lstStyle/>
          <a:p>
            <a:r>
              <a:rPr lang="zh-TW" altLang="en-US" sz="11500" b="1" spc="600" dirty="0">
                <a:ln w="57150">
                  <a:solidFill>
                    <a:srgbClr val="2E3747"/>
                  </a:solidFill>
                </a:ln>
                <a:solidFill>
                  <a:srgbClr val="FABC23"/>
                </a:solidFill>
                <a:cs typeface="+mn-ea"/>
                <a:sym typeface="+mn-lt"/>
              </a:rPr>
              <a:t>歡迎</a:t>
            </a:r>
            <a:r>
              <a:rPr lang="zh-TW" altLang="en-US" sz="11500" b="1" spc="600" dirty="0">
                <a:ln w="57150">
                  <a:solidFill>
                    <a:srgbClr val="2E3747"/>
                  </a:solidFill>
                </a:ln>
                <a:solidFill>
                  <a:srgbClr val="FF0000"/>
                </a:solidFill>
                <a:cs typeface="+mn-ea"/>
                <a:sym typeface="+mn-lt"/>
              </a:rPr>
              <a:t>加入</a:t>
            </a:r>
            <a:endParaRPr lang="zh-TW" altLang="en-US" sz="11500" dirty="0"/>
          </a:p>
        </p:txBody>
      </p:sp>
      <p:pic>
        <p:nvPicPr>
          <p:cNvPr id="12" name="图片 3">
            <a:extLst>
              <a:ext uri="{FF2B5EF4-FFF2-40B4-BE49-F238E27FC236}">
                <a16:creationId xmlns:a16="http://schemas.microsoft.com/office/drawing/2014/main" id="{353E0BA3-D478-4688-95EA-70E3386691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-2009583" y="2009584"/>
            <a:ext cx="5143559" cy="1124393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353E0BA3-D478-4688-95EA-70E3386691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18000" y="2009525"/>
            <a:ext cx="5143559" cy="1124393"/>
          </a:xfrm>
          <a:prstGeom prst="rect">
            <a:avLst/>
          </a:prstGeom>
        </p:spPr>
      </p:pic>
      <p:pic>
        <p:nvPicPr>
          <p:cNvPr id="8" name="Google Shape;100;p1" descr="D:\Users\USER\Downloads\LOGO3 (2).png">
            <a:extLst>
              <a:ext uri="{FF2B5EF4-FFF2-40B4-BE49-F238E27FC236}">
                <a16:creationId xmlns:a16="http://schemas.microsoft.com/office/drawing/2014/main" id="{BC8DA45A-4F7D-FF58-9ED9-F6F073F7996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9166" y="2087219"/>
            <a:ext cx="5682357" cy="30562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140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3279653" y="168062"/>
            <a:ext cx="2755821" cy="920512"/>
            <a:chOff x="3965413" y="527735"/>
            <a:chExt cx="3674428" cy="1227349"/>
          </a:xfrm>
        </p:grpSpPr>
        <p:sp>
          <p:nvSpPr>
            <p:cNvPr id="5" name="圓角矩形 4"/>
            <p:cNvSpPr/>
            <p:nvPr/>
          </p:nvSpPr>
          <p:spPr>
            <a:xfrm>
              <a:off x="4039841" y="675084"/>
              <a:ext cx="3600000" cy="108000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" name="圓角矩形 5"/>
            <p:cNvSpPr/>
            <p:nvPr/>
          </p:nvSpPr>
          <p:spPr>
            <a:xfrm>
              <a:off x="3965413" y="527735"/>
              <a:ext cx="3600000" cy="1080000"/>
            </a:xfrm>
            <a:prstGeom prst="roundRect">
              <a:avLst/>
            </a:prstGeom>
            <a:solidFill>
              <a:srgbClr val="41C65E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zh-TW" altLang="en-US" sz="41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普通高中</a:t>
              </a:r>
            </a:p>
          </p:txBody>
        </p:sp>
      </p:grpSp>
      <p:pic>
        <p:nvPicPr>
          <p:cNvPr id="7" name="图片 3">
            <a:extLst>
              <a:ext uri="{FF2B5EF4-FFF2-40B4-BE49-F238E27FC236}">
                <a16:creationId xmlns:a16="http://schemas.microsoft.com/office/drawing/2014/main" id="{353E0BA3-D478-4688-95EA-70E3386691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17999" y="2009524"/>
            <a:ext cx="5143559" cy="1124393"/>
          </a:xfrm>
          <a:prstGeom prst="rect">
            <a:avLst/>
          </a:prstGeom>
        </p:spPr>
      </p:pic>
      <p:sp>
        <p:nvSpPr>
          <p:cNvPr id="33" name="剪去單一角落矩形 32"/>
          <p:cNvSpPr/>
          <p:nvPr/>
        </p:nvSpPr>
        <p:spPr>
          <a:xfrm flipH="1">
            <a:off x="1610833" y="1403498"/>
            <a:ext cx="2230179" cy="1267934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4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TW" altLang="en-US" sz="45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資優班</a:t>
            </a:r>
          </a:p>
        </p:txBody>
      </p:sp>
      <p:sp>
        <p:nvSpPr>
          <p:cNvPr id="34" name="剪去單一角落矩形 33"/>
          <p:cNvSpPr/>
          <p:nvPr/>
        </p:nvSpPr>
        <p:spPr>
          <a:xfrm>
            <a:off x="4941817" y="1403497"/>
            <a:ext cx="2187314" cy="1267934"/>
          </a:xfrm>
          <a:prstGeom prst="snip1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TW" altLang="en-US" sz="45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績優班</a:t>
            </a:r>
          </a:p>
        </p:txBody>
      </p:sp>
      <p:grpSp>
        <p:nvGrpSpPr>
          <p:cNvPr id="39" name="群組 38"/>
          <p:cNvGrpSpPr/>
          <p:nvPr/>
        </p:nvGrpSpPr>
        <p:grpSpPr>
          <a:xfrm>
            <a:off x="1610833" y="3161274"/>
            <a:ext cx="2230179" cy="1788972"/>
            <a:chOff x="6971861" y="4194460"/>
            <a:chExt cx="2711302" cy="212481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40" name="剪去單一角落矩形 39"/>
            <p:cNvSpPr/>
            <p:nvPr/>
          </p:nvSpPr>
          <p:spPr>
            <a:xfrm rot="10800000">
              <a:off x="6971861" y="4194460"/>
              <a:ext cx="2711302" cy="1467294"/>
            </a:xfrm>
            <a:prstGeom prst="snip1Rect">
              <a:avLst/>
            </a:prstGeom>
            <a:grpFill/>
            <a:ln w="76200">
              <a:solidFill>
                <a:schemeClr val="accent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zh-TW" altLang="en-US" sz="45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7132458" y="4235610"/>
              <a:ext cx="2390105" cy="208366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3600" b="1" dirty="0">
                  <a:solidFill>
                    <a:schemeClr val="accent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原住民教育實驗班</a:t>
              </a:r>
            </a:p>
          </p:txBody>
        </p:sp>
      </p:grpSp>
      <p:grpSp>
        <p:nvGrpSpPr>
          <p:cNvPr id="42" name="群組 41"/>
          <p:cNvGrpSpPr/>
          <p:nvPr/>
        </p:nvGrpSpPr>
        <p:grpSpPr>
          <a:xfrm flipH="1">
            <a:off x="4920384" y="3161274"/>
            <a:ext cx="2230179" cy="1235379"/>
            <a:chOff x="6971861" y="4194460"/>
            <a:chExt cx="2711302" cy="1467294"/>
          </a:xfrm>
          <a:solidFill>
            <a:srgbClr val="CCCCFF"/>
          </a:solidFill>
        </p:grpSpPr>
        <p:sp>
          <p:nvSpPr>
            <p:cNvPr id="43" name="剪去單一角落矩形 42"/>
            <p:cNvSpPr/>
            <p:nvPr/>
          </p:nvSpPr>
          <p:spPr>
            <a:xfrm rot="10800000">
              <a:off x="6971861" y="4194460"/>
              <a:ext cx="2711302" cy="1467294"/>
            </a:xfrm>
            <a:prstGeom prst="snip1Rect">
              <a:avLst/>
            </a:prstGeom>
            <a:grpFill/>
            <a:ln w="76200">
              <a:solidFill>
                <a:srgbClr val="3333C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zh-TW" altLang="en-US" sz="45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7132458" y="4235610"/>
              <a:ext cx="2390105" cy="142566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3600" b="1" dirty="0">
                  <a:solidFill>
                    <a:srgbClr val="3333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體育</a:t>
              </a:r>
              <a:endParaRPr lang="en-US" altLang="zh-TW" sz="3600" b="1" dirty="0">
                <a:solidFill>
                  <a:srgbClr val="33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3600" b="1" dirty="0">
                  <a:solidFill>
                    <a:srgbClr val="3333C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實驗班</a:t>
              </a:r>
              <a:endParaRPr lang="en-US" altLang="zh-TW" sz="3600" b="1" dirty="0">
                <a:solidFill>
                  <a:srgbClr val="33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964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09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66015" y="251083"/>
            <a:ext cx="6578894" cy="46771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0;p17"/>
          <p:cNvSpPr txBox="1"/>
          <p:nvPr/>
        </p:nvSpPr>
        <p:spPr>
          <a:xfrm>
            <a:off x="5414631" y="1988898"/>
            <a:ext cx="2097272" cy="378619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/>
            <a:endParaRPr b="1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7" name="五角星形 6"/>
          <p:cNvSpPr/>
          <p:nvPr/>
        </p:nvSpPr>
        <p:spPr>
          <a:xfrm>
            <a:off x="7567724" y="1916685"/>
            <a:ext cx="542260" cy="52304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" name="群組 7"/>
          <p:cNvGrpSpPr/>
          <p:nvPr/>
        </p:nvGrpSpPr>
        <p:grpSpPr>
          <a:xfrm rot="5400000">
            <a:off x="-649580" y="2512542"/>
            <a:ext cx="2755821" cy="920512"/>
            <a:chOff x="3965413" y="527735"/>
            <a:chExt cx="3674428" cy="1227349"/>
          </a:xfrm>
        </p:grpSpPr>
        <p:sp>
          <p:nvSpPr>
            <p:cNvPr id="9" name="圓角矩形 8"/>
            <p:cNvSpPr/>
            <p:nvPr/>
          </p:nvSpPr>
          <p:spPr>
            <a:xfrm>
              <a:off x="4039841" y="675084"/>
              <a:ext cx="3600000" cy="108000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圓角矩形 9"/>
            <p:cNvSpPr/>
            <p:nvPr/>
          </p:nvSpPr>
          <p:spPr>
            <a:xfrm>
              <a:off x="3965413" y="527735"/>
              <a:ext cx="3600000" cy="1080000"/>
            </a:xfrm>
            <a:prstGeom prst="roundRect">
              <a:avLst/>
            </a:prstGeom>
            <a:solidFill>
              <a:srgbClr val="41C65E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zh-TW" altLang="en-US" sz="41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赴加拿大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219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004888"/>
          </a:xfrm>
        </p:spPr>
        <p:txBody>
          <a:bodyPr/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30</a:t>
            </a:r>
            <a:r>
              <a:rPr lang="zh-TW" altLang="en-US" dirty="0" smtClean="0">
                <a:solidFill>
                  <a:srgbClr val="FF0000"/>
                </a:solidFill>
              </a:rPr>
              <a:t>萬</a:t>
            </a:r>
            <a:r>
              <a:rPr lang="zh-TW" altLang="en-US" dirty="0" smtClean="0"/>
              <a:t>最少花費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體驗在加拿大的高三生活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42912" y="1478756"/>
            <a:ext cx="8229600" cy="2882504"/>
          </a:xfrm>
        </p:spPr>
        <p:txBody>
          <a:bodyPr/>
          <a:lstStyle/>
          <a:p>
            <a:r>
              <a:rPr lang="zh-TW" altLang="en-US" sz="2800" dirty="0" smtClean="0"/>
              <a:t>廖</a:t>
            </a:r>
            <a:r>
              <a:rPr lang="zh-TW" altLang="en-US" sz="2800" dirty="0"/>
              <a:t>晏廷、李瑞羚及吳軒廷 </a:t>
            </a:r>
            <a:r>
              <a:rPr lang="zh-TW" altLang="en-US" sz="2800" dirty="0" smtClean="0"/>
              <a:t> </a:t>
            </a:r>
            <a:r>
              <a:rPr lang="zh-TW" altLang="en-US" sz="2800" dirty="0"/>
              <a:t>錄取 加拿大多倫多大學</a:t>
            </a:r>
            <a:r>
              <a:rPr lang="en-US" altLang="zh-TW" sz="2800" dirty="0"/>
              <a:t>(THE</a:t>
            </a:r>
            <a:r>
              <a:rPr lang="zh-TW" altLang="en-US" sz="2800" dirty="0"/>
              <a:t>世界大學排名</a:t>
            </a:r>
            <a:r>
              <a:rPr lang="en-US" altLang="zh-TW" sz="2800" dirty="0"/>
              <a:t>18</a:t>
            </a:r>
            <a:r>
              <a:rPr lang="zh-TW" altLang="en-US" sz="2800" dirty="0"/>
              <a:t>名</a:t>
            </a:r>
            <a:r>
              <a:rPr lang="en-US" altLang="zh-TW" sz="2800" dirty="0"/>
              <a:t>)</a:t>
            </a:r>
          </a:p>
          <a:p>
            <a:r>
              <a:rPr lang="zh-TW" altLang="en-US" sz="2800" dirty="0"/>
              <a:t>廖晟廷  錄取 加拿大英屬哥倫比亞大學</a:t>
            </a:r>
            <a:r>
              <a:rPr lang="en-US" altLang="zh-TW" sz="2800" dirty="0"/>
              <a:t>(THE</a:t>
            </a:r>
            <a:r>
              <a:rPr lang="zh-TW" altLang="en-US" sz="2800" dirty="0"/>
              <a:t>世界大學排名</a:t>
            </a:r>
            <a:r>
              <a:rPr lang="en-US" altLang="zh-TW" sz="2800" dirty="0"/>
              <a:t>37</a:t>
            </a:r>
            <a:r>
              <a:rPr lang="zh-TW" altLang="en-US" sz="2800" dirty="0"/>
              <a:t>名</a:t>
            </a:r>
            <a:r>
              <a:rPr lang="en-US" altLang="zh-TW" sz="2800" dirty="0"/>
              <a:t>)</a:t>
            </a:r>
          </a:p>
          <a:p>
            <a:r>
              <a:rPr lang="zh-TW" altLang="en-US" sz="2800" dirty="0"/>
              <a:t>黃旭佑、江子樂及黎世能  錄取 西門菲莎</a:t>
            </a:r>
            <a:r>
              <a:rPr lang="zh-TW" altLang="en-US" sz="2800" dirty="0" smtClean="0"/>
              <a:t>大學</a:t>
            </a:r>
            <a:endParaRPr lang="en-US" altLang="zh-TW" sz="2800" dirty="0" smtClean="0"/>
          </a:p>
          <a:p>
            <a:r>
              <a:rPr lang="en-US" altLang="zh-TW" sz="2800" dirty="0" smtClean="0"/>
              <a:t>(</a:t>
            </a:r>
            <a:r>
              <a:rPr lang="zh-TW" altLang="en-US" sz="2800" dirty="0"/>
              <a:t>加拿大綜合性大學排名第</a:t>
            </a:r>
            <a:r>
              <a:rPr lang="en-US" altLang="zh-TW" sz="2800" dirty="0"/>
              <a:t>1</a:t>
            </a:r>
            <a:r>
              <a:rPr lang="zh-TW" altLang="en-US" sz="2800" dirty="0"/>
              <a:t>名，排名</a:t>
            </a:r>
            <a:r>
              <a:rPr lang="zh-TW" altLang="en-US" sz="2800" dirty="0" smtClean="0"/>
              <a:t>相當於</a:t>
            </a:r>
            <a:endParaRPr lang="en-US" altLang="zh-TW" sz="2800" dirty="0" smtClean="0"/>
          </a:p>
          <a:p>
            <a:r>
              <a:rPr lang="zh-TW" altLang="en-US" sz="2800" dirty="0" smtClean="0"/>
              <a:t>國內</a:t>
            </a:r>
            <a:r>
              <a:rPr lang="zh-TW" altLang="en-US" sz="2800" dirty="0"/>
              <a:t>的清交</a:t>
            </a:r>
            <a:r>
              <a:rPr lang="en-US" altLang="zh-TW" sz="2800" dirty="0"/>
              <a:t>)</a:t>
            </a:r>
            <a:endParaRPr lang="zh-TW" altLang="en-US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637" y="-1588"/>
            <a:ext cx="1122363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1869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71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08520" y="108607"/>
            <a:ext cx="7178517" cy="49710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群組 5"/>
          <p:cNvGrpSpPr/>
          <p:nvPr/>
        </p:nvGrpSpPr>
        <p:grpSpPr>
          <a:xfrm rot="5400000">
            <a:off x="-649580" y="2512542"/>
            <a:ext cx="2755820" cy="920512"/>
            <a:chOff x="3965414" y="527735"/>
            <a:chExt cx="3674427" cy="1227349"/>
          </a:xfrm>
        </p:grpSpPr>
        <p:sp>
          <p:nvSpPr>
            <p:cNvPr id="7" name="圓角矩形 6"/>
            <p:cNvSpPr/>
            <p:nvPr/>
          </p:nvSpPr>
          <p:spPr>
            <a:xfrm>
              <a:off x="4039841" y="675084"/>
              <a:ext cx="3600000" cy="108000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" name="圓角矩形 7"/>
            <p:cNvSpPr/>
            <p:nvPr/>
          </p:nvSpPr>
          <p:spPr>
            <a:xfrm>
              <a:off x="3965414" y="527735"/>
              <a:ext cx="3600000" cy="1080000"/>
            </a:xfrm>
            <a:prstGeom prst="roundRect">
              <a:avLst/>
            </a:prstGeom>
            <a:solidFill>
              <a:srgbClr val="41C65E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zh-TW" altLang="en-US" sz="41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普通科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000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318" y="135565"/>
            <a:ext cx="7456082" cy="4853820"/>
          </a:xfrm>
          <a:prstGeom prst="rect">
            <a:avLst/>
          </a:prstGeom>
        </p:spPr>
      </p:pic>
      <p:grpSp>
        <p:nvGrpSpPr>
          <p:cNvPr id="5" name="群組 4"/>
          <p:cNvGrpSpPr/>
          <p:nvPr/>
        </p:nvGrpSpPr>
        <p:grpSpPr>
          <a:xfrm rot="5400000">
            <a:off x="-649580" y="2512542"/>
            <a:ext cx="2755820" cy="920513"/>
            <a:chOff x="3965414" y="527734"/>
            <a:chExt cx="3674427" cy="1227350"/>
          </a:xfrm>
        </p:grpSpPr>
        <p:sp>
          <p:nvSpPr>
            <p:cNvPr id="6" name="圓角矩形 5"/>
            <p:cNvSpPr/>
            <p:nvPr/>
          </p:nvSpPr>
          <p:spPr>
            <a:xfrm>
              <a:off x="4039841" y="675084"/>
              <a:ext cx="3600000" cy="108000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圓角矩形 6"/>
            <p:cNvSpPr/>
            <p:nvPr/>
          </p:nvSpPr>
          <p:spPr>
            <a:xfrm>
              <a:off x="3965414" y="527734"/>
              <a:ext cx="3600000" cy="1080000"/>
            </a:xfrm>
            <a:prstGeom prst="roundRect">
              <a:avLst/>
            </a:prstGeom>
            <a:solidFill>
              <a:srgbClr val="41C65E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zh-TW" altLang="en-US" sz="33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原住民專班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563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 rot="5400000">
            <a:off x="-649580" y="2512542"/>
            <a:ext cx="2755820" cy="920513"/>
            <a:chOff x="3965414" y="527734"/>
            <a:chExt cx="3674427" cy="1227350"/>
          </a:xfrm>
        </p:grpSpPr>
        <p:sp>
          <p:nvSpPr>
            <p:cNvPr id="6" name="圓角矩形 5"/>
            <p:cNvSpPr/>
            <p:nvPr/>
          </p:nvSpPr>
          <p:spPr>
            <a:xfrm>
              <a:off x="4039841" y="675084"/>
              <a:ext cx="3600000" cy="108000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圓角矩形 6"/>
            <p:cNvSpPr/>
            <p:nvPr/>
          </p:nvSpPr>
          <p:spPr>
            <a:xfrm>
              <a:off x="3965414" y="527734"/>
              <a:ext cx="3600000" cy="1080000"/>
            </a:xfrm>
            <a:prstGeom prst="roundRect">
              <a:avLst/>
            </a:prstGeom>
            <a:solidFill>
              <a:srgbClr val="41C65E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zh-TW" altLang="en-US" sz="33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體育班</a:t>
              </a:r>
            </a:p>
          </p:txBody>
        </p:sp>
      </p:grpSp>
      <p:sp>
        <p:nvSpPr>
          <p:cNvPr id="3" name="矩形 2"/>
          <p:cNvSpPr/>
          <p:nvPr/>
        </p:nvSpPr>
        <p:spPr>
          <a:xfrm>
            <a:off x="1584251" y="-13573"/>
            <a:ext cx="7091915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Clr>
                <a:srgbClr val="000099"/>
              </a:buClr>
              <a:buSzPts val="3200"/>
              <a:buFont typeface="Arial"/>
              <a:buChar char="•"/>
            </a:pPr>
            <a:endParaRPr lang="en-US" altLang="zh-TW" sz="3200" b="1" dirty="0" smtClean="0">
              <a:solidFill>
                <a:srgbClr val="0000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>
              <a:buClr>
                <a:srgbClr val="000099"/>
              </a:buClr>
              <a:buSzPts val="3200"/>
              <a:buFont typeface="Arial"/>
              <a:buChar char="•"/>
            </a:pPr>
            <a:r>
              <a:rPr lang="zh-TW" altLang="en-US" sz="3200" b="1" dirty="0" smtClean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田徑</a:t>
            </a:r>
            <a:r>
              <a:rPr lang="en-US" altLang="zh-TW" sz="32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zh-TW" altLang="en-US" sz="32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全國級→國際級</a:t>
            </a:r>
            <a:r>
              <a:rPr lang="en-US" altLang="zh-TW" sz="32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zh-TW" altLang="en-US" sz="32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、男子籃球</a:t>
            </a:r>
            <a:r>
              <a:rPr lang="en-US" altLang="zh-TW" sz="32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zh-TW" altLang="en-US" sz="32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全國乙級前八</a:t>
            </a:r>
            <a:r>
              <a:rPr lang="en-US" altLang="zh-TW" sz="32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zh-TW" altLang="en-US" sz="32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、女子排球</a:t>
            </a:r>
            <a:r>
              <a:rPr lang="en-US" altLang="zh-TW" sz="32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zh-TW" altLang="en-US" sz="32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全國乙級聯賽</a:t>
            </a:r>
            <a:r>
              <a:rPr lang="en-US" altLang="zh-TW" sz="32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zh-TW" altLang="en-US" sz="32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、卡巴迪</a:t>
            </a:r>
            <a:r>
              <a:rPr lang="en-US" altLang="zh-TW" sz="32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zh-TW" altLang="en-US" sz="32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全隊全國級、選手國際級</a:t>
            </a:r>
            <a:r>
              <a:rPr lang="en-US" altLang="zh-TW" sz="32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zh-TW" altLang="en-US" sz="32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、網球、高爾夫球 </a:t>
            </a:r>
            <a:r>
              <a:rPr lang="en-US" altLang="zh-TW" sz="32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zh-TW" altLang="en-US" sz="32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全國級個別選手專長培訓</a:t>
            </a:r>
            <a:r>
              <a:rPr lang="en-US" altLang="zh-TW" sz="32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zh-TW" altLang="en-US" sz="32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、棒球</a:t>
            </a:r>
            <a:r>
              <a:rPr lang="en-US" altLang="zh-TW" sz="32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zh-TW" altLang="en-US" sz="32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縣級</a:t>
            </a:r>
            <a:r>
              <a:rPr lang="en-US" altLang="zh-TW" sz="32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zh-TW" altLang="en-US" sz="3200" dirty="0">
              <a:latin typeface="Calibri"/>
              <a:cs typeface="Calibri"/>
              <a:sym typeface="Calibri"/>
            </a:endParaRPr>
          </a:p>
          <a:p>
            <a:pPr marL="342900" lvl="0" indent="-342900">
              <a:spcBef>
                <a:spcPts val="640"/>
              </a:spcBef>
              <a:buClr>
                <a:srgbClr val="000099"/>
              </a:buClr>
              <a:buSzPts val="3200"/>
              <a:buFont typeface="Arial"/>
              <a:buChar char="•"/>
            </a:pPr>
            <a:r>
              <a:rPr lang="zh-TW" altLang="en-US" sz="32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教練團隊師資強</a:t>
            </a:r>
            <a:endParaRPr lang="zh-TW" altLang="en-US" sz="3200" dirty="0">
              <a:latin typeface="Calibri"/>
              <a:cs typeface="Calibri"/>
              <a:sym typeface="Calibri"/>
            </a:endParaRPr>
          </a:p>
          <a:p>
            <a:pPr marL="342900" lvl="0" indent="-342900">
              <a:spcBef>
                <a:spcPts val="640"/>
              </a:spcBef>
              <a:buClr>
                <a:srgbClr val="000099"/>
              </a:buClr>
              <a:buSzPts val="3200"/>
              <a:buFont typeface="Arial"/>
              <a:buChar char="•"/>
            </a:pPr>
            <a:r>
              <a:rPr lang="zh-TW" altLang="en-US" sz="32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爭取經費資源補助</a:t>
            </a:r>
            <a:endParaRPr lang="zh-TW" altLang="en-US" sz="3200" dirty="0">
              <a:latin typeface="Calibri"/>
              <a:cs typeface="Calibri"/>
              <a:sym typeface="Calibri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563" y="3124024"/>
            <a:ext cx="3551274" cy="1888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998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3194090" y="176037"/>
            <a:ext cx="2755821" cy="920512"/>
            <a:chOff x="3965413" y="527735"/>
            <a:chExt cx="3674428" cy="1227349"/>
          </a:xfrm>
        </p:grpSpPr>
        <p:sp>
          <p:nvSpPr>
            <p:cNvPr id="5" name="圓角矩形 4"/>
            <p:cNvSpPr/>
            <p:nvPr/>
          </p:nvSpPr>
          <p:spPr>
            <a:xfrm>
              <a:off x="4039841" y="675084"/>
              <a:ext cx="3600000" cy="108000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zh-TW" altLang="en-US" b="1" kern="12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" name="圓角矩形 5"/>
            <p:cNvSpPr/>
            <p:nvPr/>
          </p:nvSpPr>
          <p:spPr>
            <a:xfrm>
              <a:off x="3965413" y="527735"/>
              <a:ext cx="3600000" cy="1080000"/>
            </a:xfrm>
            <a:prstGeom prst="roundRect">
              <a:avLst/>
            </a:prstGeom>
            <a:solidFill>
              <a:srgbClr val="6699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 defTabSz="685800">
                <a:buClrTx/>
                <a:defRPr/>
              </a:pPr>
              <a:r>
                <a:rPr lang="zh-TW" altLang="en-US" sz="41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大學繁星</a:t>
              </a:r>
              <a:endParaRPr lang="zh-TW" altLang="en-US" sz="41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1" name="图片 3">
            <a:extLst>
              <a:ext uri="{FF2B5EF4-FFF2-40B4-BE49-F238E27FC236}">
                <a16:creationId xmlns:a16="http://schemas.microsoft.com/office/drawing/2014/main" id="{353E0BA3-D478-4688-95EA-70E3386691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17999" y="2009524"/>
            <a:ext cx="5143559" cy="1124393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BF051FB-133E-8B79-CD89-E0E77BD8E9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43" y="1117936"/>
            <a:ext cx="6449802" cy="373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19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dirty="0" smtClean="0"/>
              <a:t>海星提供你不用補習的選擇</a:t>
            </a:r>
            <a:endParaRPr lang="zh-TW" altLang="en-US" sz="4000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2800" dirty="0" smtClean="0"/>
              <a:t>        </a:t>
            </a:r>
            <a:r>
              <a:rPr lang="zh-TW" altLang="en-US" sz="2800" dirty="0" smtClean="0">
                <a:solidFill>
                  <a:srgbClr val="FF0000"/>
                </a:solidFill>
              </a:rPr>
              <a:t>夜間輔導</a:t>
            </a:r>
            <a:endParaRPr lang="en-US" altLang="zh-TW" sz="2800" dirty="0" smtClean="0">
              <a:solidFill>
                <a:srgbClr val="FF0000"/>
              </a:solidFill>
            </a:endParaRPr>
          </a:p>
          <a:p>
            <a:r>
              <a:rPr lang="zh-TW" altLang="en-US" sz="2800" dirty="0"/>
              <a:t> </a:t>
            </a:r>
            <a:r>
              <a:rPr lang="zh-TW" altLang="en-US" sz="2800" dirty="0" smtClean="0"/>
              <a:t>       星期一</a:t>
            </a:r>
            <a:r>
              <a:rPr lang="en-US" altLang="zh-TW" sz="2800" dirty="0" smtClean="0">
                <a:latin typeface="新細明體"/>
                <a:ea typeface="新細明體"/>
              </a:rPr>
              <a:t>〜</a:t>
            </a:r>
            <a:r>
              <a:rPr lang="zh-TW" altLang="en-US" sz="2800" dirty="0" smtClean="0">
                <a:latin typeface="新細明體"/>
                <a:ea typeface="新細明體"/>
              </a:rPr>
              <a:t>星期四</a:t>
            </a:r>
            <a:r>
              <a:rPr lang="en-US" altLang="zh-TW" sz="2800" dirty="0" smtClean="0">
                <a:latin typeface="新細明體"/>
                <a:ea typeface="新細明體"/>
              </a:rPr>
              <a:t>【PM 6</a:t>
            </a:r>
            <a:r>
              <a:rPr lang="zh-TW" altLang="en-US" sz="2800" dirty="0" smtClean="0">
                <a:latin typeface="新細明體"/>
                <a:ea typeface="新細明體"/>
              </a:rPr>
              <a:t>：</a:t>
            </a:r>
            <a:r>
              <a:rPr lang="en-US" altLang="zh-TW" sz="2800" dirty="0" smtClean="0">
                <a:latin typeface="新細明體"/>
                <a:ea typeface="新細明體"/>
              </a:rPr>
              <a:t>10〜8</a:t>
            </a:r>
            <a:r>
              <a:rPr lang="zh-TW" altLang="en-US" sz="2800" dirty="0" smtClean="0">
                <a:latin typeface="新細明體"/>
                <a:ea typeface="新細明體"/>
              </a:rPr>
              <a:t>：</a:t>
            </a:r>
            <a:r>
              <a:rPr lang="en-US" altLang="zh-TW" sz="2800" dirty="0" smtClean="0">
                <a:latin typeface="新細明體"/>
                <a:ea typeface="新細明體"/>
              </a:rPr>
              <a:t>20】</a:t>
            </a:r>
          </a:p>
          <a:p>
            <a:r>
              <a:rPr lang="zh-TW" altLang="en-US" sz="2800" dirty="0" smtClean="0">
                <a:latin typeface="新細明體"/>
                <a:ea typeface="新細明體"/>
              </a:rPr>
              <a:t>       </a:t>
            </a:r>
            <a:r>
              <a:rPr lang="zh-TW" altLang="en-US" sz="2800" dirty="0" smtClean="0">
                <a:solidFill>
                  <a:srgbClr val="FF0000"/>
                </a:solidFill>
                <a:latin typeface="新細明體"/>
                <a:ea typeface="新細明體"/>
              </a:rPr>
              <a:t>夜間自讀</a:t>
            </a:r>
            <a:endParaRPr lang="en-US" altLang="zh-TW" sz="2800" dirty="0" smtClean="0">
              <a:solidFill>
                <a:srgbClr val="FF0000"/>
              </a:solidFill>
              <a:latin typeface="新細明體"/>
              <a:ea typeface="新細明體"/>
            </a:endParaRPr>
          </a:p>
          <a:p>
            <a:r>
              <a:rPr lang="zh-TW" altLang="en-US" sz="2800" dirty="0" smtClean="0"/>
              <a:t>        星期一</a:t>
            </a:r>
            <a:r>
              <a:rPr lang="en-US" altLang="zh-TW" sz="2800" dirty="0">
                <a:latin typeface="新細明體"/>
                <a:ea typeface="新細明體"/>
              </a:rPr>
              <a:t>〜</a:t>
            </a:r>
            <a:r>
              <a:rPr lang="zh-TW" altLang="en-US" sz="2800" dirty="0">
                <a:latin typeface="新細明體"/>
                <a:ea typeface="新細明體"/>
              </a:rPr>
              <a:t>星期四</a:t>
            </a:r>
            <a:r>
              <a:rPr lang="en-US" altLang="zh-TW" sz="2800" dirty="0">
                <a:latin typeface="新細明體"/>
                <a:ea typeface="新細明體"/>
              </a:rPr>
              <a:t>【PM </a:t>
            </a:r>
            <a:r>
              <a:rPr lang="en-US" altLang="zh-TW" sz="2800" dirty="0" smtClean="0">
                <a:latin typeface="新細明體"/>
                <a:ea typeface="新細明體"/>
              </a:rPr>
              <a:t>8</a:t>
            </a:r>
            <a:r>
              <a:rPr lang="zh-TW" altLang="en-US" sz="2800" dirty="0" smtClean="0">
                <a:latin typeface="新細明體"/>
                <a:ea typeface="新細明體"/>
              </a:rPr>
              <a:t>：</a:t>
            </a:r>
            <a:r>
              <a:rPr lang="en-US" altLang="zh-TW" sz="2800" dirty="0" smtClean="0">
                <a:latin typeface="新細明體"/>
                <a:ea typeface="新細明體"/>
              </a:rPr>
              <a:t>30〜10</a:t>
            </a:r>
            <a:r>
              <a:rPr lang="zh-TW" altLang="en-US" sz="2800" dirty="0" smtClean="0">
                <a:latin typeface="新細明體"/>
                <a:ea typeface="新細明體"/>
              </a:rPr>
              <a:t>：</a:t>
            </a:r>
            <a:r>
              <a:rPr lang="en-US" altLang="zh-TW" sz="2800" dirty="0" smtClean="0">
                <a:latin typeface="新細明體"/>
                <a:ea typeface="新細明體"/>
              </a:rPr>
              <a:t>30</a:t>
            </a:r>
            <a:r>
              <a:rPr lang="en-US" altLang="zh-TW" sz="2800" dirty="0">
                <a:latin typeface="新細明體"/>
                <a:ea typeface="新細明體"/>
              </a:rPr>
              <a:t>】</a:t>
            </a:r>
          </a:p>
          <a:p>
            <a:r>
              <a:rPr lang="zh-TW" altLang="en-US" sz="2800" dirty="0" smtClean="0">
                <a:latin typeface="新細明體"/>
                <a:ea typeface="新細明體"/>
              </a:rPr>
              <a:t>       </a:t>
            </a:r>
            <a:r>
              <a:rPr lang="zh-TW" altLang="en-US" sz="2800" dirty="0" smtClean="0">
                <a:solidFill>
                  <a:srgbClr val="FF0000"/>
                </a:solidFill>
                <a:latin typeface="新細明體"/>
                <a:ea typeface="新細明體"/>
              </a:rPr>
              <a:t>假日輔導</a:t>
            </a:r>
            <a:endParaRPr lang="en-US" altLang="zh-TW" sz="2800" dirty="0" smtClean="0">
              <a:solidFill>
                <a:srgbClr val="FF0000"/>
              </a:solidFill>
              <a:latin typeface="新細明體"/>
              <a:ea typeface="新細明體"/>
            </a:endParaRPr>
          </a:p>
          <a:p>
            <a:r>
              <a:rPr lang="zh-TW" altLang="en-US" sz="2800" dirty="0" smtClean="0"/>
              <a:t>                     星期六</a:t>
            </a:r>
            <a:r>
              <a:rPr lang="en-US" altLang="zh-TW" sz="2800" dirty="0" smtClean="0">
                <a:latin typeface="新細明體"/>
                <a:ea typeface="新細明體"/>
              </a:rPr>
              <a:t>【AM 8</a:t>
            </a:r>
            <a:r>
              <a:rPr lang="zh-TW" altLang="en-US" sz="2800" dirty="0" smtClean="0">
                <a:latin typeface="新細明體"/>
                <a:ea typeface="新細明體"/>
              </a:rPr>
              <a:t>：</a:t>
            </a:r>
            <a:r>
              <a:rPr lang="en-US" altLang="zh-TW" sz="2800" dirty="0" err="1" smtClean="0">
                <a:latin typeface="新細明體"/>
                <a:ea typeface="新細明體"/>
              </a:rPr>
              <a:t>10〜PM</a:t>
            </a:r>
            <a:r>
              <a:rPr lang="en-US" altLang="zh-TW" sz="2800" dirty="0" smtClean="0">
                <a:latin typeface="新細明體"/>
                <a:ea typeface="新細明體"/>
              </a:rPr>
              <a:t> 4</a:t>
            </a:r>
            <a:r>
              <a:rPr lang="zh-TW" altLang="en-US" sz="2800" dirty="0" smtClean="0">
                <a:latin typeface="新細明體"/>
                <a:ea typeface="新細明體"/>
              </a:rPr>
              <a:t>：</a:t>
            </a:r>
            <a:r>
              <a:rPr lang="en-US" altLang="zh-TW" sz="2800" dirty="0" smtClean="0">
                <a:latin typeface="新細明體"/>
                <a:ea typeface="新細明體"/>
              </a:rPr>
              <a:t>15】</a:t>
            </a:r>
            <a:endParaRPr lang="en-US" altLang="zh-TW" sz="2800" dirty="0">
              <a:latin typeface="新細明體"/>
              <a:ea typeface="新細明體"/>
            </a:endParaRPr>
          </a:p>
          <a:p>
            <a:r>
              <a:rPr lang="zh-TW" altLang="en-US" dirty="0" smtClean="0">
                <a:latin typeface="新細明體"/>
                <a:ea typeface="新細明體"/>
              </a:rPr>
              <a:t>  </a:t>
            </a:r>
            <a:endParaRPr lang="zh-TW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637" y="-1588"/>
            <a:ext cx="1122363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10948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dirty="0" smtClean="0">
                <a:solidFill>
                  <a:srgbClr val="FF0000"/>
                </a:solidFill>
              </a:rPr>
              <a:t>海星的優勢</a:t>
            </a:r>
            <a:r>
              <a:rPr lang="zh-TW" altLang="en-US" sz="3200" dirty="0" smtClean="0"/>
              <a:t>讓你錄取最佳的大學</a:t>
            </a:r>
            <a:endParaRPr lang="zh-TW" altLang="en-US" sz="320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>
          <a:xfrm>
            <a:off x="1743740" y="1200150"/>
            <a:ext cx="6943060" cy="3394472"/>
          </a:xfrm>
        </p:spPr>
        <p:txBody>
          <a:bodyPr/>
          <a:lstStyle/>
          <a:p>
            <a:r>
              <a:rPr lang="en-US" altLang="zh-TW" sz="2400" dirty="0" smtClean="0">
                <a:latin typeface="新細明體"/>
                <a:ea typeface="新細明體"/>
              </a:rPr>
              <a:t>【</a:t>
            </a:r>
            <a:r>
              <a:rPr lang="zh-TW" altLang="en-US" sz="2400" dirty="0">
                <a:solidFill>
                  <a:srgbClr val="0070C0"/>
                </a:solidFill>
              </a:rPr>
              <a:t>繁星</a:t>
            </a:r>
            <a:r>
              <a:rPr lang="zh-TW" altLang="en-US" sz="2400" dirty="0" smtClean="0">
                <a:solidFill>
                  <a:srgbClr val="0070C0"/>
                </a:solidFill>
              </a:rPr>
              <a:t>入學</a:t>
            </a:r>
            <a:r>
              <a:rPr lang="en-US" altLang="zh-TW" sz="2400" dirty="0" smtClean="0">
                <a:latin typeface="新細明體"/>
                <a:ea typeface="新細明體"/>
              </a:rPr>
              <a:t>】</a:t>
            </a:r>
          </a:p>
          <a:p>
            <a:r>
              <a:rPr lang="zh-TW" altLang="en-US" sz="2400" dirty="0" smtClean="0"/>
              <a:t>依照</a:t>
            </a:r>
            <a:r>
              <a:rPr lang="zh-TW" altLang="en-US" sz="2400" dirty="0"/>
              <a:t>學測成績提供專業</a:t>
            </a:r>
            <a:r>
              <a:rPr lang="zh-TW" altLang="en-US" sz="2400" dirty="0" smtClean="0"/>
              <a:t>分析</a:t>
            </a:r>
            <a:endParaRPr lang="en-US" altLang="zh-TW" sz="2400" dirty="0" smtClean="0"/>
          </a:p>
          <a:p>
            <a:r>
              <a:rPr lang="zh-TW" altLang="en-US" sz="2400" dirty="0"/>
              <a:t>依照個人興趣給予多元</a:t>
            </a:r>
            <a:r>
              <a:rPr lang="zh-TW" altLang="en-US" sz="2400" dirty="0" smtClean="0"/>
              <a:t>建議</a:t>
            </a:r>
            <a:endParaRPr lang="en-US" altLang="zh-TW" sz="2400" dirty="0" smtClean="0"/>
          </a:p>
          <a:p>
            <a:r>
              <a:rPr lang="zh-TW" altLang="en-US" sz="2400" dirty="0"/>
              <a:t>校排百分數即是選填次</a:t>
            </a:r>
            <a:r>
              <a:rPr lang="zh-TW" altLang="en-US" sz="2400" dirty="0" smtClean="0"/>
              <a:t>序數</a:t>
            </a:r>
            <a:endParaRPr lang="en-US" altLang="zh-TW" sz="2400" dirty="0" smtClean="0"/>
          </a:p>
          <a:p>
            <a:r>
              <a:rPr lang="en-US" altLang="zh-TW" sz="2400" dirty="0" smtClean="0">
                <a:latin typeface="新細明體"/>
                <a:ea typeface="新細明體"/>
              </a:rPr>
              <a:t>【</a:t>
            </a:r>
            <a:r>
              <a:rPr lang="zh-TW" altLang="en-US" sz="2400" dirty="0">
                <a:solidFill>
                  <a:srgbClr val="C00000"/>
                </a:solidFill>
              </a:rPr>
              <a:t>申請</a:t>
            </a:r>
            <a:r>
              <a:rPr lang="zh-TW" altLang="en-US" sz="2400" dirty="0" smtClean="0">
                <a:solidFill>
                  <a:srgbClr val="C00000"/>
                </a:solidFill>
              </a:rPr>
              <a:t>入學</a:t>
            </a:r>
            <a:r>
              <a:rPr lang="en-US" altLang="zh-TW" sz="2400" dirty="0" smtClean="0">
                <a:latin typeface="新細明體"/>
                <a:ea typeface="新細明體"/>
              </a:rPr>
              <a:t>】</a:t>
            </a:r>
          </a:p>
          <a:p>
            <a:r>
              <a:rPr lang="zh-TW" altLang="en-US" sz="2400" dirty="0" smtClean="0"/>
              <a:t>個別</a:t>
            </a:r>
            <a:r>
              <a:rPr lang="zh-TW" altLang="en-US" sz="2400" dirty="0"/>
              <a:t>指導備審資料的</a:t>
            </a:r>
            <a:r>
              <a:rPr lang="zh-TW" altLang="en-US" sz="2400" dirty="0" smtClean="0"/>
              <a:t>撰寫</a:t>
            </a:r>
            <a:endParaRPr lang="en-US" altLang="zh-TW" sz="2400" dirty="0" smtClean="0"/>
          </a:p>
          <a:p>
            <a:r>
              <a:rPr lang="zh-TW" altLang="en-US" sz="2400" dirty="0"/>
              <a:t>量身打造最佳志願選填</a:t>
            </a:r>
            <a:r>
              <a:rPr lang="zh-TW" altLang="en-US" sz="2400" dirty="0" smtClean="0"/>
              <a:t>建議</a:t>
            </a:r>
            <a:endParaRPr lang="en-US" altLang="zh-TW" sz="2400" dirty="0" smtClean="0"/>
          </a:p>
          <a:p>
            <a:r>
              <a:rPr lang="zh-TW" altLang="en-US" sz="2400" dirty="0"/>
              <a:t>全校教師總動員規劃多次模擬面試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637" y="0"/>
            <a:ext cx="1122363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6571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691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Calibri"/>
              <a:buNone/>
            </a:pPr>
            <a:r>
              <a:rPr lang="en-US" sz="4000" b="1" i="0" u="none" dirty="0" err="1">
                <a:solidFill>
                  <a:schemeClr val="dk1"/>
                </a:solidFill>
                <a:sym typeface="Calibri"/>
              </a:rPr>
              <a:t>錄取標準</a:t>
            </a:r>
            <a:endParaRPr sz="4000" dirty="0"/>
          </a:p>
        </p:txBody>
      </p:sp>
      <p:sp>
        <p:nvSpPr>
          <p:cNvPr id="366" name="Google Shape;366;p41"/>
          <p:cNvSpPr txBox="1">
            <a:spLocks noGrp="1"/>
          </p:cNvSpPr>
          <p:nvPr>
            <p:ph type="body" idx="1"/>
          </p:nvPr>
        </p:nvSpPr>
        <p:spPr>
          <a:xfrm>
            <a:off x="455612" y="951310"/>
            <a:ext cx="8229600" cy="35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endParaRPr lang="en-US" b="1" i="0" u="none" dirty="0" smtClean="0">
              <a:solidFill>
                <a:schemeClr val="dk1"/>
              </a:solidFill>
              <a:sym typeface="Calibri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endParaRPr lang="en-US" b="1" dirty="0"/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lang="en-US" b="1" i="0" u="none" dirty="0" smtClean="0">
                <a:solidFill>
                  <a:schemeClr val="dk1"/>
                </a:solidFill>
                <a:sym typeface="Calibri"/>
              </a:rPr>
              <a:t>【</a:t>
            </a:r>
            <a:r>
              <a:rPr lang="en-US" b="1" i="0" u="none" dirty="0" err="1">
                <a:solidFill>
                  <a:srgbClr val="000099"/>
                </a:solidFill>
                <a:sym typeface="Calibri"/>
              </a:rPr>
              <a:t>普通科</a:t>
            </a:r>
            <a:r>
              <a:rPr lang="en-US" b="1" i="0" u="none" dirty="0" err="1">
                <a:solidFill>
                  <a:srgbClr val="FF0000"/>
                </a:solidFill>
                <a:sym typeface="Calibri"/>
              </a:rPr>
              <a:t>資優班</a:t>
            </a:r>
            <a:r>
              <a:rPr lang="en-US" b="1" i="0" u="none" dirty="0">
                <a:solidFill>
                  <a:schemeClr val="dk1"/>
                </a:solidFill>
                <a:sym typeface="Calibri"/>
              </a:rPr>
              <a:t>】</a:t>
            </a:r>
            <a:endParaRPr dirty="0"/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en-US" b="1" i="0" u="none" dirty="0" err="1">
                <a:solidFill>
                  <a:schemeClr val="dk1"/>
                </a:solidFill>
                <a:sym typeface="Calibri"/>
              </a:rPr>
              <a:t>會考總積分達</a:t>
            </a:r>
            <a:r>
              <a:rPr lang="en-US" b="1" i="0" u="none" dirty="0" err="1">
                <a:solidFill>
                  <a:srgbClr val="C00000"/>
                </a:solidFill>
                <a:sym typeface="Calibri"/>
              </a:rPr>
              <a:t>16分</a:t>
            </a:r>
            <a:r>
              <a:rPr lang="en-US" b="1" i="0" u="none" dirty="0" err="1">
                <a:solidFill>
                  <a:schemeClr val="dk1"/>
                </a:solidFill>
                <a:sym typeface="Calibri"/>
              </a:rPr>
              <a:t>以上</a:t>
            </a:r>
            <a:r>
              <a:rPr lang="en-US" b="1" i="0" u="none" dirty="0">
                <a:solidFill>
                  <a:srgbClr val="000099"/>
                </a:solidFill>
                <a:sym typeface="Calibri"/>
              </a:rPr>
              <a:t>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b="1" i="0" u="none" dirty="0">
              <a:solidFill>
                <a:srgbClr val="17375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88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b="1" i="0" u="none" dirty="0">
              <a:solidFill>
                <a:srgbClr val="17375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7" name="Google Shape;367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10310" y="914400"/>
            <a:ext cx="3030537" cy="3951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637" y="0"/>
            <a:ext cx="1122363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4781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96441"/>
            <a:ext cx="8229600" cy="966787"/>
          </a:xfrm>
        </p:spPr>
        <p:txBody>
          <a:bodyPr/>
          <a:lstStyle/>
          <a:p>
            <a:r>
              <a:rPr lang="zh-TW" altLang="en-US" dirty="0" smtClean="0"/>
              <a:t>國中畢業的去向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89435"/>
            <a:ext cx="8229600" cy="3675458"/>
          </a:xfrm>
        </p:spPr>
        <p:txBody>
          <a:bodyPr/>
          <a:lstStyle/>
          <a:p>
            <a:r>
              <a:rPr lang="en-US" altLang="zh-TW" sz="2800" dirty="0" smtClean="0"/>
              <a:t>      12</a:t>
            </a:r>
            <a:r>
              <a:rPr lang="zh-TW" altLang="en-US" sz="2800" dirty="0" smtClean="0"/>
              <a:t>年國教的政策</a:t>
            </a:r>
            <a:r>
              <a:rPr lang="zh-TW" altLang="en-US" sz="2800" dirty="0" smtClean="0">
                <a:latin typeface="新細明體"/>
                <a:ea typeface="新細明體"/>
              </a:rPr>
              <a:t>，國中畢業的你只有唯一的去向</a:t>
            </a:r>
            <a:r>
              <a:rPr lang="en-US" altLang="zh-TW" sz="2800" dirty="0" smtClean="0">
                <a:latin typeface="新細明體"/>
                <a:ea typeface="新細明體"/>
              </a:rPr>
              <a:t>【</a:t>
            </a:r>
            <a:r>
              <a:rPr lang="zh-TW" altLang="en-US" sz="2800" dirty="0" smtClean="0">
                <a:solidFill>
                  <a:srgbClr val="FF0000"/>
                </a:solidFill>
                <a:latin typeface="新細明體"/>
                <a:ea typeface="新細明體"/>
              </a:rPr>
              <a:t>升學</a:t>
            </a:r>
            <a:r>
              <a:rPr lang="en-US" altLang="zh-TW" sz="2800" dirty="0" smtClean="0">
                <a:latin typeface="新細明體"/>
                <a:ea typeface="新細明體"/>
              </a:rPr>
              <a:t>】</a:t>
            </a:r>
          </a:p>
          <a:p>
            <a:r>
              <a:rPr lang="zh-TW" altLang="en-US" sz="2800" dirty="0" smtClean="0">
                <a:latin typeface="新細明體"/>
                <a:ea typeface="新細明體"/>
              </a:rPr>
              <a:t>高中</a:t>
            </a:r>
            <a:r>
              <a:rPr lang="zh-TW" altLang="en-US" sz="2800" dirty="0">
                <a:latin typeface="新細明體"/>
                <a:ea typeface="新細明體"/>
              </a:rPr>
              <a:t>的</a:t>
            </a:r>
            <a:r>
              <a:rPr lang="zh-TW" altLang="en-US" sz="2800" dirty="0" smtClean="0">
                <a:latin typeface="新細明體"/>
                <a:ea typeface="新細明體"/>
              </a:rPr>
              <a:t>類型</a:t>
            </a:r>
            <a:endParaRPr lang="en-US" altLang="zh-TW" sz="2800" dirty="0" smtClean="0">
              <a:latin typeface="新細明體"/>
              <a:ea typeface="新細明體"/>
            </a:endParaRPr>
          </a:p>
          <a:p>
            <a:r>
              <a:rPr lang="zh-TW" altLang="zh-TW" sz="2800" dirty="0" smtClean="0">
                <a:latin typeface="新細明體"/>
                <a:ea typeface="新細明體"/>
              </a:rPr>
              <a:t>→</a:t>
            </a:r>
            <a:r>
              <a:rPr lang="zh-TW" altLang="en-US" sz="2800" dirty="0" smtClean="0">
                <a:latin typeface="新細明體"/>
                <a:ea typeface="新細明體"/>
              </a:rPr>
              <a:t>普通高中：通識課程</a:t>
            </a:r>
            <a:endParaRPr lang="en-US" altLang="zh-TW" sz="2800" dirty="0" smtClean="0">
              <a:latin typeface="新細明體"/>
              <a:ea typeface="新細明體"/>
            </a:endParaRPr>
          </a:p>
          <a:p>
            <a:r>
              <a:rPr lang="zh-TW" altLang="zh-TW" sz="2800" dirty="0" smtClean="0">
                <a:latin typeface="新細明體"/>
                <a:ea typeface="新細明體"/>
              </a:rPr>
              <a:t>→</a:t>
            </a:r>
            <a:r>
              <a:rPr lang="zh-TW" altLang="en-US" sz="2800" dirty="0" smtClean="0">
                <a:latin typeface="新細明體"/>
                <a:ea typeface="新細明體"/>
              </a:rPr>
              <a:t>職業型</a:t>
            </a:r>
            <a:r>
              <a:rPr lang="zh-TW" altLang="en-US" sz="2800" dirty="0">
                <a:latin typeface="新細明體"/>
                <a:ea typeface="新細明體"/>
              </a:rPr>
              <a:t>高中：通識</a:t>
            </a:r>
            <a:r>
              <a:rPr lang="zh-TW" altLang="en-US" sz="2800" dirty="0" smtClean="0">
                <a:latin typeface="新細明體"/>
                <a:ea typeface="新細明體"/>
              </a:rPr>
              <a:t>課程＋職業學程</a:t>
            </a:r>
            <a:endParaRPr lang="en-US" altLang="zh-TW" sz="2800" dirty="0" smtClean="0">
              <a:latin typeface="新細明體"/>
              <a:ea typeface="新細明體"/>
            </a:endParaRPr>
          </a:p>
          <a:p>
            <a:r>
              <a:rPr lang="zh-TW" altLang="en-US" sz="2800" b="1" dirty="0">
                <a:solidFill>
                  <a:srgbClr val="FF0000"/>
                </a:solidFill>
                <a:latin typeface="新細明體"/>
                <a:ea typeface="新細明體"/>
              </a:rPr>
              <a:t>海星高中的</a:t>
            </a:r>
            <a:r>
              <a:rPr lang="zh-TW" altLang="en-US" sz="2800" b="1" dirty="0" smtClean="0">
                <a:solidFill>
                  <a:srgbClr val="FF0000"/>
                </a:solidFill>
                <a:latin typeface="新細明體"/>
                <a:ea typeface="新細明體"/>
              </a:rPr>
              <a:t>優勢</a:t>
            </a:r>
            <a:endParaRPr lang="en-US" altLang="zh-TW" sz="2800" b="1" dirty="0" smtClean="0">
              <a:solidFill>
                <a:srgbClr val="FF0000"/>
              </a:solidFill>
              <a:latin typeface="新細明體"/>
              <a:ea typeface="新細明體"/>
            </a:endParaRPr>
          </a:p>
          <a:p>
            <a:r>
              <a:rPr lang="zh-TW" altLang="en-US" sz="2800" dirty="0">
                <a:latin typeface="新細明體"/>
                <a:ea typeface="新細明體"/>
              </a:rPr>
              <a:t>普通</a:t>
            </a:r>
            <a:r>
              <a:rPr lang="zh-TW" altLang="en-US" sz="2800" dirty="0" smtClean="0">
                <a:latin typeface="新細明體"/>
                <a:ea typeface="新細明體"/>
              </a:rPr>
              <a:t>高中＋職業型高中</a:t>
            </a:r>
            <a:endParaRPr lang="en-US" altLang="zh-TW" sz="2800" dirty="0" smtClean="0">
              <a:latin typeface="新細明體"/>
              <a:ea typeface="新細明體"/>
            </a:endParaRPr>
          </a:p>
          <a:p>
            <a:endParaRPr lang="zh-TW" altLang="en-US" dirty="0">
              <a:latin typeface="新細明體"/>
              <a:ea typeface="新細明體"/>
            </a:endParaRPr>
          </a:p>
          <a:p>
            <a:endParaRPr lang="en-US" altLang="zh-TW" dirty="0" smtClean="0">
              <a:latin typeface="新細明體"/>
              <a:ea typeface="新細明體"/>
            </a:endParaRPr>
          </a:p>
          <a:p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860" y="0"/>
            <a:ext cx="112514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5769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691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Calibri"/>
              <a:buNone/>
            </a:pPr>
            <a:r>
              <a:rPr lang="en-US" sz="53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錄取標準</a:t>
            </a:r>
            <a:endParaRPr/>
          </a:p>
        </p:txBody>
      </p:sp>
      <p:sp>
        <p:nvSpPr>
          <p:cNvPr id="373" name="Google Shape;373;p42"/>
          <p:cNvSpPr txBox="1">
            <a:spLocks noGrp="1"/>
          </p:cNvSpPr>
          <p:nvPr>
            <p:ph type="body" idx="1"/>
          </p:nvPr>
        </p:nvSpPr>
        <p:spPr>
          <a:xfrm>
            <a:off x="455612" y="951310"/>
            <a:ext cx="8229600" cy="35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lang="en-US" sz="5400" b="1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【</a:t>
            </a:r>
            <a:r>
              <a:rPr lang="en-US" sz="5400" b="1" i="0" u="none" dirty="0" err="1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普通科-其他班級</a:t>
            </a:r>
            <a:r>
              <a:rPr lang="en-US" sz="5400" b="1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】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endParaRPr sz="4800" b="1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i="0" u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依免試入學規定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Arial"/>
              <a:buNone/>
            </a:pPr>
            <a:r>
              <a:rPr lang="en-US" sz="6000" b="1" i="0" u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無分數及條件限制</a:t>
            </a:r>
            <a:endParaRPr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637" y="0"/>
            <a:ext cx="1122363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1530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2922959" y="176037"/>
            <a:ext cx="2755821" cy="920512"/>
            <a:chOff x="3965413" y="527735"/>
            <a:chExt cx="3674428" cy="1227349"/>
          </a:xfrm>
        </p:grpSpPr>
        <p:sp>
          <p:nvSpPr>
            <p:cNvPr id="5" name="圓角矩形 4"/>
            <p:cNvSpPr/>
            <p:nvPr/>
          </p:nvSpPr>
          <p:spPr>
            <a:xfrm>
              <a:off x="4039841" y="675084"/>
              <a:ext cx="3600000" cy="108000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" name="圓角矩形 5"/>
            <p:cNvSpPr/>
            <p:nvPr/>
          </p:nvSpPr>
          <p:spPr>
            <a:xfrm>
              <a:off x="3965413" y="527735"/>
              <a:ext cx="3600000" cy="1080000"/>
            </a:xfrm>
            <a:prstGeom prst="roundRect">
              <a:avLst/>
            </a:prstGeom>
            <a:solidFill>
              <a:srgbClr val="41C65E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zh-TW" altLang="en-US" sz="41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綜合高中</a:t>
              </a:r>
            </a:p>
          </p:txBody>
        </p:sp>
      </p:grpSp>
      <p:pic>
        <p:nvPicPr>
          <p:cNvPr id="7" name="图片 3">
            <a:extLst>
              <a:ext uri="{FF2B5EF4-FFF2-40B4-BE49-F238E27FC236}">
                <a16:creationId xmlns:a16="http://schemas.microsoft.com/office/drawing/2014/main" id="{353E0BA3-D478-4688-95EA-70E3386691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17999" y="2009524"/>
            <a:ext cx="5143559" cy="1124393"/>
          </a:xfrm>
          <a:prstGeom prst="rect">
            <a:avLst/>
          </a:prstGeom>
        </p:spPr>
      </p:pic>
      <p:grpSp>
        <p:nvGrpSpPr>
          <p:cNvPr id="12" name="群組 11"/>
          <p:cNvGrpSpPr/>
          <p:nvPr/>
        </p:nvGrpSpPr>
        <p:grpSpPr>
          <a:xfrm>
            <a:off x="1323754" y="2829273"/>
            <a:ext cx="2378483" cy="784732"/>
            <a:chOff x="1765005" y="3772364"/>
            <a:chExt cx="3171311" cy="1046309"/>
          </a:xfrm>
        </p:grpSpPr>
        <p:sp>
          <p:nvSpPr>
            <p:cNvPr id="24" name="六邊形 23"/>
            <p:cNvSpPr/>
            <p:nvPr/>
          </p:nvSpPr>
          <p:spPr>
            <a:xfrm>
              <a:off x="1765005" y="3999966"/>
              <a:ext cx="2817628" cy="818707"/>
            </a:xfrm>
            <a:prstGeom prst="hexagon">
              <a:avLst/>
            </a:prstGeom>
            <a:solidFill>
              <a:schemeClr val="accent5">
                <a:lumMod val="60000"/>
                <a:lumOff val="40000"/>
              </a:schemeClr>
            </a:solidFill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100" b="1" dirty="0">
                  <a:solidFill>
                    <a:schemeClr val="bg2">
                      <a:lumMod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多媒體設計</a:t>
              </a:r>
            </a:p>
          </p:txBody>
        </p:sp>
        <p:pic>
          <p:nvPicPr>
            <p:cNvPr id="27" name="图片 25">
              <a:extLst>
                <a:ext uri="{FF2B5EF4-FFF2-40B4-BE49-F238E27FC236}">
                  <a16:creationId xmlns:a16="http://schemas.microsoft.com/office/drawing/2014/main" id="{7818B853-EA81-4B04-AF58-E9DD8A678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26996">
              <a:off x="4278786" y="3772364"/>
              <a:ext cx="657530" cy="801866"/>
            </a:xfrm>
            <a:prstGeom prst="rect">
              <a:avLst/>
            </a:prstGeom>
          </p:spPr>
        </p:pic>
      </p:grpSp>
      <p:grpSp>
        <p:nvGrpSpPr>
          <p:cNvPr id="10" name="群組 9"/>
          <p:cNvGrpSpPr/>
          <p:nvPr/>
        </p:nvGrpSpPr>
        <p:grpSpPr>
          <a:xfrm>
            <a:off x="1270110" y="1992325"/>
            <a:ext cx="2166865" cy="757643"/>
            <a:chOff x="1693480" y="2656433"/>
            <a:chExt cx="2889153" cy="1010191"/>
          </a:xfrm>
        </p:grpSpPr>
        <p:sp>
          <p:nvSpPr>
            <p:cNvPr id="22" name="六邊形 21"/>
            <p:cNvSpPr/>
            <p:nvPr/>
          </p:nvSpPr>
          <p:spPr>
            <a:xfrm>
              <a:off x="1765005" y="2847917"/>
              <a:ext cx="2817628" cy="818707"/>
            </a:xfrm>
            <a:prstGeom prst="hexagon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100" b="1" dirty="0">
                  <a:solidFill>
                    <a:schemeClr val="accent2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服裝設計</a:t>
              </a:r>
            </a:p>
          </p:txBody>
        </p:sp>
        <p:pic>
          <p:nvPicPr>
            <p:cNvPr id="28" name="图片 22">
              <a:extLst>
                <a:ext uri="{FF2B5EF4-FFF2-40B4-BE49-F238E27FC236}">
                  <a16:creationId xmlns:a16="http://schemas.microsoft.com/office/drawing/2014/main" id="{1416ECDD-4013-4AD5-AAFD-D6A923EE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3480" y="2656433"/>
              <a:ext cx="541443" cy="784575"/>
            </a:xfrm>
            <a:prstGeom prst="rect">
              <a:avLst/>
            </a:prstGeom>
          </p:spPr>
        </p:pic>
      </p:grpSp>
      <p:grpSp>
        <p:nvGrpSpPr>
          <p:cNvPr id="9" name="群組 8"/>
          <p:cNvGrpSpPr/>
          <p:nvPr/>
        </p:nvGrpSpPr>
        <p:grpSpPr>
          <a:xfrm>
            <a:off x="4783685" y="1133873"/>
            <a:ext cx="2342788" cy="752058"/>
            <a:chOff x="6378246" y="1511831"/>
            <a:chExt cx="3123717" cy="1002744"/>
          </a:xfrm>
        </p:grpSpPr>
        <p:sp>
          <p:nvSpPr>
            <p:cNvPr id="21" name="六邊形 20"/>
            <p:cNvSpPr/>
            <p:nvPr/>
          </p:nvSpPr>
          <p:spPr>
            <a:xfrm>
              <a:off x="6684335" y="1695868"/>
              <a:ext cx="2817628" cy="818707"/>
            </a:xfrm>
            <a:prstGeom prst="hexagon">
              <a:avLst/>
            </a:prstGeom>
            <a:solidFill>
              <a:srgbClr val="FFCCCC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1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幼兒保育</a:t>
              </a:r>
            </a:p>
          </p:txBody>
        </p:sp>
        <p:pic>
          <p:nvPicPr>
            <p:cNvPr id="29" name="图片 24">
              <a:extLst>
                <a:ext uri="{FF2B5EF4-FFF2-40B4-BE49-F238E27FC236}">
                  <a16:creationId xmlns:a16="http://schemas.microsoft.com/office/drawing/2014/main" id="{BFCF1D4E-D07D-4571-8ECE-8FD2D13E2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654010">
              <a:off x="6378246" y="1511831"/>
              <a:ext cx="884718" cy="923114"/>
            </a:xfrm>
            <a:prstGeom prst="rect">
              <a:avLst/>
            </a:prstGeom>
          </p:spPr>
        </p:pic>
      </p:grpSp>
      <p:grpSp>
        <p:nvGrpSpPr>
          <p:cNvPr id="13" name="群組 12"/>
          <p:cNvGrpSpPr/>
          <p:nvPr/>
        </p:nvGrpSpPr>
        <p:grpSpPr>
          <a:xfrm>
            <a:off x="4702106" y="2989472"/>
            <a:ext cx="2424366" cy="742694"/>
            <a:chOff x="6269475" y="3985962"/>
            <a:chExt cx="3232488" cy="990259"/>
          </a:xfrm>
        </p:grpSpPr>
        <p:sp>
          <p:nvSpPr>
            <p:cNvPr id="25" name="六邊形 24"/>
            <p:cNvSpPr/>
            <p:nvPr/>
          </p:nvSpPr>
          <p:spPr>
            <a:xfrm>
              <a:off x="6684335" y="3985962"/>
              <a:ext cx="2817628" cy="818707"/>
            </a:xfrm>
            <a:prstGeom prst="hexagon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100" b="1" dirty="0">
                  <a:solidFill>
                    <a:schemeClr val="accent5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應用英文</a:t>
              </a:r>
            </a:p>
          </p:txBody>
        </p:sp>
        <p:pic>
          <p:nvPicPr>
            <p:cNvPr id="30" name="图片 2">
              <a:extLst>
                <a:ext uri="{FF2B5EF4-FFF2-40B4-BE49-F238E27FC236}">
                  <a16:creationId xmlns:a16="http://schemas.microsoft.com/office/drawing/2014/main" id="{B010A79D-C876-4A2D-8623-1D4B8F0AD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9475" y="3999373"/>
              <a:ext cx="776996" cy="976848"/>
            </a:xfrm>
            <a:prstGeom prst="rect">
              <a:avLst/>
            </a:prstGeom>
          </p:spPr>
        </p:pic>
      </p:grpSp>
      <p:grpSp>
        <p:nvGrpSpPr>
          <p:cNvPr id="8" name="群組 7"/>
          <p:cNvGrpSpPr/>
          <p:nvPr/>
        </p:nvGrpSpPr>
        <p:grpSpPr>
          <a:xfrm>
            <a:off x="1323754" y="1101286"/>
            <a:ext cx="2241692" cy="784646"/>
            <a:chOff x="1765005" y="1468381"/>
            <a:chExt cx="2988923" cy="1046194"/>
          </a:xfrm>
        </p:grpSpPr>
        <p:sp>
          <p:nvSpPr>
            <p:cNvPr id="3" name="六邊形 2"/>
            <p:cNvSpPr/>
            <p:nvPr/>
          </p:nvSpPr>
          <p:spPr>
            <a:xfrm>
              <a:off x="1765005" y="1695868"/>
              <a:ext cx="2817628" cy="818707"/>
            </a:xfrm>
            <a:prstGeom prst="hexagon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100" b="1" dirty="0">
                  <a:solidFill>
                    <a:schemeClr val="accent6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廣告設計</a:t>
              </a:r>
            </a:p>
          </p:txBody>
        </p:sp>
        <p:pic>
          <p:nvPicPr>
            <p:cNvPr id="31" name="图片 2">
              <a:extLst>
                <a:ext uri="{FF2B5EF4-FFF2-40B4-BE49-F238E27FC236}">
                  <a16:creationId xmlns:a16="http://schemas.microsoft.com/office/drawing/2014/main" id="{D1DA9FFF-8FBC-47D5-B2F9-7B4A84D97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540723">
              <a:off x="4099885" y="1468381"/>
              <a:ext cx="654043" cy="650876"/>
            </a:xfrm>
            <a:prstGeom prst="rect">
              <a:avLst/>
            </a:prstGeom>
          </p:spPr>
        </p:pic>
      </p:grpSp>
      <p:grpSp>
        <p:nvGrpSpPr>
          <p:cNvPr id="11" name="群組 10"/>
          <p:cNvGrpSpPr/>
          <p:nvPr/>
        </p:nvGrpSpPr>
        <p:grpSpPr>
          <a:xfrm>
            <a:off x="5013251" y="1918251"/>
            <a:ext cx="2302122" cy="826466"/>
            <a:chOff x="6684335" y="2557668"/>
            <a:chExt cx="3069496" cy="1101954"/>
          </a:xfrm>
        </p:grpSpPr>
        <p:sp>
          <p:nvSpPr>
            <p:cNvPr id="23" name="六邊形 22"/>
            <p:cNvSpPr/>
            <p:nvPr/>
          </p:nvSpPr>
          <p:spPr>
            <a:xfrm>
              <a:off x="6684335" y="2840915"/>
              <a:ext cx="2817628" cy="818707"/>
            </a:xfrm>
            <a:prstGeom prst="hexagon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100" b="1" dirty="0">
                  <a:solidFill>
                    <a:schemeClr val="accent4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資訊應用</a:t>
              </a:r>
            </a:p>
          </p:txBody>
        </p:sp>
        <p:pic>
          <p:nvPicPr>
            <p:cNvPr id="32" name="图片 4">
              <a:extLst>
                <a:ext uri="{FF2B5EF4-FFF2-40B4-BE49-F238E27FC236}">
                  <a16:creationId xmlns:a16="http://schemas.microsoft.com/office/drawing/2014/main" id="{A8AD73B7-B61D-46D3-99C8-EA0DA1194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2629" y="2557668"/>
              <a:ext cx="711202" cy="784707"/>
            </a:xfrm>
            <a:prstGeom prst="rect">
              <a:avLst/>
            </a:prstGeom>
          </p:spPr>
        </p:pic>
      </p:grpSp>
      <p:grpSp>
        <p:nvGrpSpPr>
          <p:cNvPr id="19" name="群組 18"/>
          <p:cNvGrpSpPr/>
          <p:nvPr/>
        </p:nvGrpSpPr>
        <p:grpSpPr>
          <a:xfrm>
            <a:off x="1323754" y="3614005"/>
            <a:ext cx="5819717" cy="864037"/>
            <a:chOff x="1765005" y="4818673"/>
            <a:chExt cx="7759623" cy="1152049"/>
          </a:xfrm>
        </p:grpSpPr>
        <p:sp>
          <p:nvSpPr>
            <p:cNvPr id="26" name="六邊形 25"/>
            <p:cNvSpPr/>
            <p:nvPr/>
          </p:nvSpPr>
          <p:spPr>
            <a:xfrm>
              <a:off x="1765005" y="5152015"/>
              <a:ext cx="7736958" cy="818707"/>
            </a:xfrm>
            <a:prstGeom prst="hexagon">
              <a:avLst/>
            </a:prstGeom>
            <a:solidFill>
              <a:srgbClr val="CCCCFF"/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原住民族音樂與文化專班</a:t>
              </a:r>
            </a:p>
          </p:txBody>
        </p:sp>
        <p:pic>
          <p:nvPicPr>
            <p:cNvPr id="35" name="图片 23">
              <a:extLst>
                <a:ext uri="{FF2B5EF4-FFF2-40B4-BE49-F238E27FC236}">
                  <a16:creationId xmlns:a16="http://schemas.microsoft.com/office/drawing/2014/main" id="{95643DCD-5D9A-4E49-8426-9C3764408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50521" y="4818673"/>
              <a:ext cx="774107" cy="9067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662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13;p47" descr="C:\Users\Fujitsu\Desktop\廣多學程介紹\新增資料夾\iMAC設計電腦教室.jpg"/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34755" y="128631"/>
            <a:ext cx="6642691" cy="4085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群組 5"/>
          <p:cNvGrpSpPr/>
          <p:nvPr/>
        </p:nvGrpSpPr>
        <p:grpSpPr>
          <a:xfrm>
            <a:off x="3136106" y="4306186"/>
            <a:ext cx="3639987" cy="769598"/>
            <a:chOff x="3965414" y="527734"/>
            <a:chExt cx="3674427" cy="1227350"/>
          </a:xfrm>
        </p:grpSpPr>
        <p:sp>
          <p:nvSpPr>
            <p:cNvPr id="7" name="圓角矩形 6"/>
            <p:cNvSpPr/>
            <p:nvPr/>
          </p:nvSpPr>
          <p:spPr>
            <a:xfrm>
              <a:off x="4039841" y="675084"/>
              <a:ext cx="3600000" cy="108000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" name="圓角矩形 7"/>
            <p:cNvSpPr/>
            <p:nvPr/>
          </p:nvSpPr>
          <p:spPr>
            <a:xfrm>
              <a:off x="3965414" y="527734"/>
              <a:ext cx="3600000" cy="1080000"/>
            </a:xfrm>
            <a:prstGeom prst="roundRect">
              <a:avLst/>
            </a:prstGeom>
            <a:solidFill>
              <a:srgbClr val="41C65E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 altLang="zh-TW" sz="3300" b="1" dirty="0" err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iMAC</a:t>
              </a:r>
              <a:r>
                <a:rPr lang="en-US" altLang="zh-TW" sz="33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zh-TW" altLang="en-US" sz="33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電腦教室</a:t>
              </a:r>
            </a:p>
          </p:txBody>
        </p:sp>
      </p:grp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7" y="1256742"/>
            <a:ext cx="1617578" cy="381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18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58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54029" y="413269"/>
            <a:ext cx="4585290" cy="419454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63;p53"/>
          <p:cNvSpPr txBox="1"/>
          <p:nvPr/>
        </p:nvSpPr>
        <p:spPr>
          <a:xfrm>
            <a:off x="0" y="744687"/>
            <a:ext cx="4417828" cy="3531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685800">
              <a:buClr>
                <a:srgbClr val="C00000"/>
              </a:buClr>
              <a:buSzPts val="5400"/>
            </a:pPr>
            <a:r>
              <a:rPr lang="en-US" sz="2700" b="1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你能學會</a:t>
            </a:r>
            <a:endParaRPr sz="27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85800">
              <a:buSzPts val="2700"/>
            </a:pPr>
            <a:endParaRPr sz="1800" b="1" dirty="0">
              <a:solidFill>
                <a:srgbClr val="3B3838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Microsoft JhengHei"/>
            </a:endParaRPr>
          </a:p>
          <a:p>
            <a:pPr algn="ctr" defTabSz="685800">
              <a:buSzPts val="2800"/>
            </a:pPr>
            <a:r>
              <a:rPr lang="en-US" sz="18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角色設計能力</a:t>
            </a:r>
            <a:endParaRPr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85800">
              <a:buClr>
                <a:srgbClr val="26573A"/>
              </a:buClr>
              <a:buSzPts val="2400"/>
            </a:pPr>
            <a:r>
              <a:rPr lang="en-US" sz="1800" b="1" dirty="0">
                <a:solidFill>
                  <a:srgbClr val="26573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（</a:t>
            </a:r>
            <a:r>
              <a:rPr lang="en-US" sz="1800" b="1" dirty="0" err="1">
                <a:solidFill>
                  <a:srgbClr val="26573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漫畫人物骨架</a:t>
            </a:r>
            <a:r>
              <a:rPr lang="en-US" sz="1800" b="1" dirty="0">
                <a:solidFill>
                  <a:srgbClr val="26573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）</a:t>
            </a:r>
            <a:endParaRPr sz="1800" b="1" dirty="0">
              <a:solidFill>
                <a:srgbClr val="3B3838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Microsoft JhengHei"/>
            </a:endParaRPr>
          </a:p>
          <a:p>
            <a:pPr algn="ctr" defTabSz="685800">
              <a:buSzPts val="2800"/>
            </a:pPr>
            <a:r>
              <a:rPr lang="en-US" sz="18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電繪能力</a:t>
            </a:r>
            <a:endParaRPr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85800">
              <a:buClr>
                <a:srgbClr val="26573A"/>
              </a:buClr>
              <a:buSzPts val="2400"/>
            </a:pPr>
            <a:r>
              <a:rPr lang="en-US" sz="1800" b="1" dirty="0">
                <a:solidFill>
                  <a:srgbClr val="26573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（ </a:t>
            </a:r>
            <a:r>
              <a:rPr lang="en-US" sz="1800" b="1" dirty="0" err="1">
                <a:solidFill>
                  <a:srgbClr val="26573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illustrator軟體</a:t>
            </a:r>
            <a:r>
              <a:rPr lang="en-US" sz="1800" b="1" dirty="0">
                <a:solidFill>
                  <a:srgbClr val="26573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）</a:t>
            </a:r>
            <a:endParaRPr sz="1800" b="1" dirty="0">
              <a:solidFill>
                <a:srgbClr val="3B3838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Microsoft JhengHei"/>
            </a:endParaRPr>
          </a:p>
          <a:p>
            <a:pPr algn="ctr" defTabSz="685800">
              <a:buSzPts val="2800"/>
            </a:pPr>
            <a:r>
              <a:rPr lang="en-US" sz="18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ＣＧ繪圖</a:t>
            </a:r>
            <a:endParaRPr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85800">
              <a:buClr>
                <a:srgbClr val="26573A"/>
              </a:buClr>
              <a:buSzPts val="2800"/>
            </a:pPr>
            <a:r>
              <a:rPr lang="en-US" sz="1800" b="1" dirty="0">
                <a:solidFill>
                  <a:srgbClr val="26573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（</a:t>
            </a:r>
            <a:r>
              <a:rPr lang="en-US" sz="1800" b="1" dirty="0" err="1">
                <a:solidFill>
                  <a:srgbClr val="26573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Ｃlip</a:t>
            </a:r>
            <a:r>
              <a:rPr lang="en-US" sz="1800" b="1" dirty="0">
                <a:solidFill>
                  <a:srgbClr val="26573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 studio </a:t>
            </a:r>
            <a:r>
              <a:rPr lang="en-US" sz="1800" b="1" dirty="0" err="1">
                <a:solidFill>
                  <a:srgbClr val="26573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Paint、photoshop軟體</a:t>
            </a:r>
            <a:r>
              <a:rPr lang="en-US" sz="1800" b="1" dirty="0">
                <a:solidFill>
                  <a:srgbClr val="26573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） </a:t>
            </a:r>
            <a:endParaRPr sz="1800" b="1" dirty="0">
              <a:solidFill>
                <a:srgbClr val="3B3838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Microsoft JhengHei"/>
            </a:endParaRPr>
          </a:p>
          <a:p>
            <a:pPr algn="ctr" defTabSz="685800">
              <a:buSzPts val="2800"/>
            </a:pPr>
            <a:r>
              <a:rPr lang="en-US" sz="18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排版設計</a:t>
            </a:r>
            <a:endParaRPr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85800">
              <a:buClr>
                <a:srgbClr val="26573A"/>
              </a:buClr>
              <a:buSzPts val="2400"/>
            </a:pPr>
            <a:r>
              <a:rPr lang="en-US" sz="1800" b="1" dirty="0">
                <a:solidFill>
                  <a:srgbClr val="26573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（ </a:t>
            </a:r>
            <a:r>
              <a:rPr lang="en-US" sz="1800" b="1" dirty="0" err="1">
                <a:solidFill>
                  <a:srgbClr val="26573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illustrator軟體</a:t>
            </a:r>
            <a:r>
              <a:rPr lang="en-US" sz="1800" b="1" dirty="0">
                <a:solidFill>
                  <a:srgbClr val="26573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）</a:t>
            </a:r>
            <a:endParaRPr sz="1800" b="1" dirty="0">
              <a:solidFill>
                <a:srgbClr val="3B3838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Microsoft JhengHei"/>
            </a:endParaRPr>
          </a:p>
          <a:p>
            <a:pPr algn="ctr" defTabSz="685800">
              <a:buSzPts val="2800"/>
            </a:pPr>
            <a:r>
              <a:rPr lang="en-US" sz="18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動畫腳本企劃撰寫</a:t>
            </a:r>
            <a:endParaRPr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85800">
              <a:buSzPts val="2800"/>
            </a:pPr>
            <a:r>
              <a:rPr lang="en-US" sz="18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動畫製作剪輯</a:t>
            </a:r>
            <a:endParaRPr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6929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64;p53">
            <a:hlinkClick r:id="rId2" action="ppaction://hlinkfile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07618" y="141574"/>
            <a:ext cx="3398044" cy="48065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群組 6"/>
          <p:cNvGrpSpPr/>
          <p:nvPr/>
        </p:nvGrpSpPr>
        <p:grpSpPr>
          <a:xfrm>
            <a:off x="7425632" y="3500770"/>
            <a:ext cx="1339701" cy="1327130"/>
            <a:chOff x="9409113" y="620712"/>
            <a:chExt cx="1469109" cy="1380082"/>
          </a:xfrm>
        </p:grpSpPr>
        <p:sp>
          <p:nvSpPr>
            <p:cNvPr id="5" name="Google Shape;465;p53"/>
            <p:cNvSpPr txBox="1"/>
            <p:nvPr/>
          </p:nvSpPr>
          <p:spPr>
            <a:xfrm>
              <a:off x="9409113" y="620712"/>
              <a:ext cx="1258887" cy="1295400"/>
            </a:xfrm>
            <a:prstGeom prst="rect">
              <a:avLst/>
            </a:prstGeom>
            <a:solidFill>
              <a:srgbClr val="E46C0A"/>
            </a:solidFill>
            <a:ln>
              <a:noFill/>
            </a:ln>
            <a:effectLst>
              <a:outerShdw blurRad="63500" dist="38100" dir="5400000">
                <a:srgbClr val="000000">
                  <a:alpha val="3960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/>
              <a:endParaRPr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466;p53"/>
            <p:cNvSpPr txBox="1"/>
            <p:nvPr/>
          </p:nvSpPr>
          <p:spPr>
            <a:xfrm>
              <a:off x="9409113" y="705394"/>
              <a:ext cx="1469109" cy="129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defTabSz="685800">
                <a:lnSpc>
                  <a:spcPct val="80000"/>
                </a:lnSpc>
                <a:buClr>
                  <a:srgbClr val="FFFFFF"/>
                </a:buClr>
                <a:buSzPts val="4300"/>
              </a:pPr>
              <a:r>
                <a:rPr lang="en-US" sz="4100" b="1" dirty="0" err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學生作品</a:t>
              </a:r>
              <a:endParaRPr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882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Google Shape;422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73108" y="88467"/>
            <a:ext cx="6500813" cy="49506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973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27;p49" descr="C:\Users\pei-ching\Desktop\19980.jpg"/>
          <p:cNvPicPr preferRelativeResize="0"/>
          <p:nvPr/>
        </p:nvPicPr>
        <p:blipFill rotWithShape="1">
          <a:blip r:embed="rId2">
            <a:alphaModFix/>
          </a:blip>
          <a:srcRect t="3219" b="38053"/>
          <a:stretch/>
        </p:blipFill>
        <p:spPr>
          <a:xfrm>
            <a:off x="2502692" y="986722"/>
            <a:ext cx="1843095" cy="19298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28;p49"/>
          <p:cNvSpPr txBox="1">
            <a:spLocks noGrp="1"/>
          </p:cNvSpPr>
          <p:nvPr>
            <p:ph type="title"/>
          </p:nvPr>
        </p:nvSpPr>
        <p:spPr>
          <a:xfrm>
            <a:off x="1314450" y="169069"/>
            <a:ext cx="6172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Clr>
                <a:schemeClr val="dk1"/>
              </a:buClr>
              <a:buSzPts val="4000"/>
            </a:pPr>
            <a:r>
              <a:rPr lang="en-US" sz="3000" b="1" dirty="0" err="1">
                <a:ln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chemeClr val="accent2"/>
                </a:solidFill>
              </a:rPr>
              <a:t>學習過程與展現</a:t>
            </a:r>
            <a:endParaRPr b="1" dirty="0"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solidFill>
                <a:schemeClr val="accent2"/>
              </a:solidFill>
            </a:endParaRPr>
          </a:p>
        </p:txBody>
      </p:sp>
      <p:pic>
        <p:nvPicPr>
          <p:cNvPr id="7" name="Google Shape;430;p49" descr="C:\Users\pei-ching\Pictures\陳冠傑\IMAG4172.jpg"/>
          <p:cNvPicPr preferRelativeResize="0"/>
          <p:nvPr/>
        </p:nvPicPr>
        <p:blipFill rotWithShape="1">
          <a:blip r:embed="rId3">
            <a:alphaModFix/>
          </a:blip>
          <a:srcRect t="-704" b="15295"/>
          <a:stretch/>
        </p:blipFill>
        <p:spPr>
          <a:xfrm>
            <a:off x="478631" y="1632943"/>
            <a:ext cx="1722834" cy="2602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32;p49" descr="C:\Users\pei-ching\Desktop\S__5300238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02692" y="3130850"/>
            <a:ext cx="1845469" cy="1760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33;p49" descr="C:\Users\pei-ching\Desktop\19978.jpg"/>
          <p:cNvPicPr preferRelativeResize="0"/>
          <p:nvPr/>
        </p:nvPicPr>
        <p:blipFill rotWithShape="1">
          <a:blip r:embed="rId5">
            <a:alphaModFix/>
          </a:blip>
          <a:srcRect l="-1" t="2383" r="2815" b="2221"/>
          <a:stretch/>
        </p:blipFill>
        <p:spPr>
          <a:xfrm>
            <a:off x="5065798" y="588169"/>
            <a:ext cx="1190625" cy="207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34;p49" descr="C:\Users\pei-ching\Desktop\19977.jpg"/>
          <p:cNvPicPr preferRelativeResize="0"/>
          <p:nvPr/>
        </p:nvPicPr>
        <p:blipFill rotWithShape="1">
          <a:blip r:embed="rId6">
            <a:alphaModFix/>
          </a:blip>
          <a:srcRect l="9623" r="8775"/>
          <a:stretch/>
        </p:blipFill>
        <p:spPr>
          <a:xfrm>
            <a:off x="5478426" y="3153585"/>
            <a:ext cx="2855650" cy="1848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435;p49" descr="C:\Users\pei-ching\Desktop\19979.jpg"/>
          <p:cNvPicPr preferRelativeResize="0"/>
          <p:nvPr/>
        </p:nvPicPr>
        <p:blipFill rotWithShape="1">
          <a:blip r:embed="rId7">
            <a:alphaModFix/>
          </a:blip>
          <a:srcRect r="13647"/>
          <a:stretch/>
        </p:blipFill>
        <p:spPr>
          <a:xfrm>
            <a:off x="7696445" y="588169"/>
            <a:ext cx="1003697" cy="2065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36;p49" descr="C:\Users\pei-ching\Desktop\19983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95409" y="600075"/>
            <a:ext cx="1162050" cy="206573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文字方塊 13"/>
          <p:cNvSpPr txBox="1"/>
          <p:nvPr/>
        </p:nvSpPr>
        <p:spPr>
          <a:xfrm>
            <a:off x="626075" y="4306187"/>
            <a:ext cx="1427947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TW" altLang="en-US" sz="2400" b="1" dirty="0">
                <a:ln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基本車縫</a:t>
            </a:r>
          </a:p>
        </p:txBody>
      </p:sp>
      <p:sp>
        <p:nvSpPr>
          <p:cNvPr id="15" name="文字方塊 14"/>
          <p:cNvSpPr txBox="1"/>
          <p:nvPr/>
        </p:nvSpPr>
        <p:spPr>
          <a:xfrm rot="5400000">
            <a:off x="3804422" y="1789665"/>
            <a:ext cx="1615827" cy="438581"/>
          </a:xfrm>
          <a:prstGeom prst="rect">
            <a:avLst/>
          </a:prstGeom>
          <a:noFill/>
        </p:spPr>
        <p:txBody>
          <a:bodyPr vert="vert270" wrap="square" lIns="68580" tIns="34290" rIns="68580" bIns="34290" rtlCol="0">
            <a:spAutoFit/>
          </a:bodyPr>
          <a:lstStyle/>
          <a:p>
            <a:r>
              <a:rPr lang="zh-TW" altLang="en-US" sz="2400" b="1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製圖練習</a:t>
            </a:r>
          </a:p>
        </p:txBody>
      </p:sp>
      <p:sp>
        <p:nvSpPr>
          <p:cNvPr id="16" name="文字方塊 15"/>
          <p:cNvSpPr txBox="1"/>
          <p:nvPr/>
        </p:nvSpPr>
        <p:spPr>
          <a:xfrm rot="5400000">
            <a:off x="3989088" y="3752453"/>
            <a:ext cx="1246495" cy="438581"/>
          </a:xfrm>
          <a:prstGeom prst="rect">
            <a:avLst/>
          </a:prstGeom>
          <a:noFill/>
        </p:spPr>
        <p:txBody>
          <a:bodyPr vert="vert270" wrap="square" lIns="68580" tIns="34290" rIns="68580" bIns="34290" rtlCol="0">
            <a:spAutoFit/>
          </a:bodyPr>
          <a:lstStyle/>
          <a:p>
            <a:r>
              <a:rPr lang="zh-TW" altLang="en-US" sz="2400" b="1" dirty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設計圖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6357646" y="2715004"/>
            <a:ext cx="1427947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TW" altLang="en-US" sz="2400" b="1" dirty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服裝畫</a:t>
            </a:r>
          </a:p>
        </p:txBody>
      </p:sp>
    </p:spTree>
    <p:extLst>
      <p:ext uri="{BB962C8B-B14F-4D97-AF65-F5344CB8AC3E}">
        <p14:creationId xmlns:p14="http://schemas.microsoft.com/office/powerpoint/2010/main" val="236581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83;p56"/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62749" y="165608"/>
            <a:ext cx="6318647" cy="47517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71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88;p57"/>
          <p:cNvSpPr txBox="1">
            <a:spLocks noGrp="1"/>
          </p:cNvSpPr>
          <p:nvPr>
            <p:ph type="title"/>
          </p:nvPr>
        </p:nvSpPr>
        <p:spPr>
          <a:xfrm>
            <a:off x="1485899" y="51349"/>
            <a:ext cx="6172200" cy="1015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Clr>
                <a:schemeClr val="dk1"/>
              </a:buClr>
              <a:buSzPts val="3600"/>
            </a:pPr>
            <a:r>
              <a:rPr lang="en-US" sz="2700" b="1" dirty="0" err="1">
                <a:ln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參觀、見習、實習</a:t>
            </a:r>
            <a:r>
              <a:rPr lang="en-US" sz="2700" b="1" dirty="0">
                <a:ln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2700" b="1" dirty="0">
                <a:ln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000" b="1" dirty="0">
                <a:ln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分別在海星附幼、佳姿、森林等10餘所幼兒園進行</a:t>
            </a:r>
            <a:endParaRPr b="1" dirty="0"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Google Shape;489;p57"/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9233" y="2515679"/>
            <a:ext cx="2884049" cy="222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90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0628" y="987980"/>
            <a:ext cx="2753915" cy="2065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91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85761" y="1046765"/>
            <a:ext cx="3059006" cy="2262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92;p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99908" y="2962475"/>
            <a:ext cx="2763440" cy="2071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469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43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64469" y="189310"/>
            <a:ext cx="6215063" cy="47648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326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19">
            <a:extLst>
              <a:ext uri="{FF2B5EF4-FFF2-40B4-BE49-F238E27FC236}">
                <a16:creationId xmlns:a16="http://schemas.microsoft.com/office/drawing/2014/main" id="{51ABAA3D-5BC3-43FB-9563-5E94E66888ED}"/>
              </a:ext>
            </a:extLst>
          </p:cNvPr>
          <p:cNvSpPr>
            <a:spLocks/>
          </p:cNvSpPr>
          <p:nvPr/>
        </p:nvSpPr>
        <p:spPr bwMode="auto">
          <a:xfrm flipH="1">
            <a:off x="2240556" y="1608510"/>
            <a:ext cx="4761445" cy="1951448"/>
          </a:xfrm>
          <a:custGeom>
            <a:avLst/>
            <a:gdLst>
              <a:gd name="T0" fmla="*/ 0 w 1546"/>
              <a:gd name="T1" fmla="*/ 524 h 524"/>
              <a:gd name="T2" fmla="*/ 67 w 1546"/>
              <a:gd name="T3" fmla="*/ 0 h 524"/>
              <a:gd name="T4" fmla="*/ 1546 w 1546"/>
              <a:gd name="T5" fmla="*/ 107 h 524"/>
              <a:gd name="T6" fmla="*/ 1455 w 1546"/>
              <a:gd name="T7" fmla="*/ 521 h 524"/>
              <a:gd name="T8" fmla="*/ 0 w 1546"/>
              <a:gd name="T9" fmla="*/ 524 h 5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6" h="524">
                <a:moveTo>
                  <a:pt x="0" y="524"/>
                </a:moveTo>
                <a:lnTo>
                  <a:pt x="67" y="0"/>
                </a:lnTo>
                <a:lnTo>
                  <a:pt x="1546" y="107"/>
                </a:lnTo>
                <a:lnTo>
                  <a:pt x="1455" y="521"/>
                </a:lnTo>
                <a:lnTo>
                  <a:pt x="0" y="5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76200">
            <a:noFill/>
            <a:prstDash val="lgDashDotDot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b="1" dirty="0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30" name="Freeform 19">
            <a:extLst>
              <a:ext uri="{FF2B5EF4-FFF2-40B4-BE49-F238E27FC236}">
                <a16:creationId xmlns:a16="http://schemas.microsoft.com/office/drawing/2014/main" id="{51ABAA3D-5BC3-43FB-9563-5E94E66888ED}"/>
              </a:ext>
            </a:extLst>
          </p:cNvPr>
          <p:cNvSpPr>
            <a:spLocks/>
          </p:cNvSpPr>
          <p:nvPr/>
        </p:nvSpPr>
        <p:spPr bwMode="auto">
          <a:xfrm flipH="1">
            <a:off x="2142000" y="1491751"/>
            <a:ext cx="4761445" cy="1951448"/>
          </a:xfrm>
          <a:custGeom>
            <a:avLst/>
            <a:gdLst>
              <a:gd name="T0" fmla="*/ 0 w 1546"/>
              <a:gd name="T1" fmla="*/ 524 h 524"/>
              <a:gd name="T2" fmla="*/ 67 w 1546"/>
              <a:gd name="T3" fmla="*/ 0 h 524"/>
              <a:gd name="T4" fmla="*/ 1546 w 1546"/>
              <a:gd name="T5" fmla="*/ 107 h 524"/>
              <a:gd name="T6" fmla="*/ 1455 w 1546"/>
              <a:gd name="T7" fmla="*/ 521 h 524"/>
              <a:gd name="T8" fmla="*/ 0 w 1546"/>
              <a:gd name="T9" fmla="*/ 524 h 5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6" h="524">
                <a:moveTo>
                  <a:pt x="0" y="524"/>
                </a:moveTo>
                <a:lnTo>
                  <a:pt x="67" y="0"/>
                </a:lnTo>
                <a:lnTo>
                  <a:pt x="1546" y="107"/>
                </a:lnTo>
                <a:lnTo>
                  <a:pt x="1455" y="521"/>
                </a:lnTo>
                <a:lnTo>
                  <a:pt x="0" y="524"/>
                </a:lnTo>
                <a:close/>
              </a:path>
            </a:pathLst>
          </a:custGeom>
          <a:solidFill>
            <a:srgbClr val="6699FF"/>
          </a:solidFill>
          <a:ln w="76200">
            <a:solidFill>
              <a:srgbClr val="000000"/>
            </a:solidFill>
            <a:prstDash val="lgDashDotDot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b="1" dirty="0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701809" y="1885965"/>
            <a:ext cx="3838937" cy="139653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TW" altLang="en-US" sz="8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獎學金</a:t>
            </a:r>
          </a:p>
        </p:txBody>
      </p:sp>
      <p:pic>
        <p:nvPicPr>
          <p:cNvPr id="33" name="图片 3">
            <a:extLst>
              <a:ext uri="{FF2B5EF4-FFF2-40B4-BE49-F238E27FC236}">
                <a16:creationId xmlns:a16="http://schemas.microsoft.com/office/drawing/2014/main" id="{353E0BA3-D478-4688-95EA-70E3386691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17999" y="2009524"/>
            <a:ext cx="5143559" cy="112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4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71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65034" y="161428"/>
            <a:ext cx="4315463" cy="30682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群組 6"/>
          <p:cNvGrpSpPr/>
          <p:nvPr/>
        </p:nvGrpSpPr>
        <p:grpSpPr>
          <a:xfrm>
            <a:off x="231259" y="1610833"/>
            <a:ext cx="4164917" cy="3259238"/>
            <a:chOff x="308345" y="2147778"/>
            <a:chExt cx="5553223" cy="4345650"/>
          </a:xfrm>
        </p:grpSpPr>
        <p:pic>
          <p:nvPicPr>
            <p:cNvPr id="5" name="Google Shape;476;p5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8345" y="2147778"/>
              <a:ext cx="2897766" cy="4345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477;p5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30671" y="2147778"/>
              <a:ext cx="2530897" cy="434565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5969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99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07319" y="139304"/>
            <a:ext cx="6329363" cy="48648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451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05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70018" y="2994867"/>
            <a:ext cx="3367087" cy="1888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07;p59" descr="DSC_20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7300" y="934309"/>
            <a:ext cx="2791564" cy="186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08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6676" y="2994867"/>
            <a:ext cx="2728547" cy="1815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09;p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8528" y="991708"/>
            <a:ext cx="2921815" cy="194421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510;p59"/>
          <p:cNvSpPr txBox="1"/>
          <p:nvPr/>
        </p:nvSpPr>
        <p:spPr>
          <a:xfrm>
            <a:off x="1312497" y="147781"/>
            <a:ext cx="3743284" cy="594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defTabSz="685800">
              <a:buSzPts val="2800"/>
            </a:pPr>
            <a:r>
              <a:rPr lang="en-US" sz="2400" b="1" dirty="0" err="1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原舞、藤編、織布、語言</a:t>
            </a:r>
            <a:endParaRPr sz="1200" b="1" dirty="0"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Google Shape;510;p59"/>
          <p:cNvSpPr txBox="1"/>
          <p:nvPr/>
        </p:nvSpPr>
        <p:spPr>
          <a:xfrm>
            <a:off x="4220262" y="541045"/>
            <a:ext cx="4923738" cy="594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defTabSz="685800">
              <a:buSzPts val="2800"/>
            </a:pPr>
            <a:r>
              <a:rPr lang="en-US" sz="2400" b="1" dirty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"/>
              </a:rPr>
              <a:t>Aboriginal Music &amp; Art Program</a:t>
            </a:r>
            <a:endParaRPr sz="1200" b="1" dirty="0"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8943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89097" y="737606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dirty="0" smtClean="0">
                <a:solidFill>
                  <a:srgbClr val="000000"/>
                </a:solidFill>
                <a:latin typeface="Alegreya Sans"/>
              </a:rPr>
              <a:t/>
            </a:r>
            <a:br>
              <a:rPr lang="en-US" altLang="zh-TW" dirty="0" smtClean="0">
                <a:solidFill>
                  <a:srgbClr val="000000"/>
                </a:solidFill>
                <a:latin typeface="Alegreya Sans"/>
              </a:rPr>
            </a:br>
            <a:r>
              <a:rPr lang="zh-TW" altLang="en-US" dirty="0" smtClean="0">
                <a:solidFill>
                  <a:srgbClr val="000000"/>
                </a:solidFill>
                <a:latin typeface="Alegreya Sans"/>
              </a:rPr>
              <a:t>         </a:t>
            </a:r>
            <a:r>
              <a:rPr lang="en-US" altLang="zh-TW" dirty="0" smtClean="0">
                <a:solidFill>
                  <a:srgbClr val="000000"/>
                </a:solidFill>
                <a:latin typeface="Alegreya Sans"/>
              </a:rPr>
              <a:t/>
            </a:r>
            <a:br>
              <a:rPr lang="en-US" altLang="zh-TW" dirty="0" smtClean="0">
                <a:solidFill>
                  <a:srgbClr val="000000"/>
                </a:solidFill>
                <a:latin typeface="Alegreya Sans"/>
              </a:rPr>
            </a:br>
            <a:r>
              <a:rPr lang="zh-TW" altLang="en-US" dirty="0">
                <a:solidFill>
                  <a:srgbClr val="000000"/>
                </a:solidFill>
                <a:latin typeface="Alegreya Sans"/>
              </a:rPr>
              <a:t> </a:t>
            </a:r>
            <a:r>
              <a:rPr lang="zh-TW" altLang="en-US" dirty="0" smtClean="0">
                <a:solidFill>
                  <a:srgbClr val="000000"/>
                </a:solidFill>
                <a:latin typeface="Alegreya Sans"/>
              </a:rPr>
              <a:t>       </a:t>
            </a:r>
            <a:r>
              <a:rPr lang="zh-TW" altLang="en-US" sz="4900" dirty="0" smtClean="0">
                <a:solidFill>
                  <a:srgbClr val="000000"/>
                </a:solidFill>
                <a:latin typeface="Alegreya Sans"/>
              </a:rPr>
              <a:t>繁星</a:t>
            </a:r>
            <a:r>
              <a:rPr lang="zh-TW" altLang="en-US" sz="4900" dirty="0">
                <a:solidFill>
                  <a:srgbClr val="000000"/>
                </a:solidFill>
                <a:latin typeface="Alegreya Sans"/>
              </a:rPr>
              <a:t>放榜 </a:t>
            </a:r>
            <a:r>
              <a:rPr lang="zh-TW" altLang="en-US" sz="4900" b="1" dirty="0">
                <a:solidFill>
                  <a:srgbClr val="FF0000"/>
                </a:solidFill>
                <a:latin typeface="Alegreya Sans"/>
              </a:rPr>
              <a:t>花蓮海星</a:t>
            </a:r>
            <a:r>
              <a:rPr lang="zh-TW" altLang="en-US" sz="4900" dirty="0" smtClean="0">
                <a:solidFill>
                  <a:srgbClr val="000000"/>
                </a:solidFill>
                <a:latin typeface="Alegreya Sans"/>
              </a:rPr>
              <a:t>創紀錄</a:t>
            </a:r>
            <a:r>
              <a:rPr lang="en-US" altLang="zh-TW" sz="4900" dirty="0" smtClean="0">
                <a:solidFill>
                  <a:srgbClr val="000000"/>
                </a:solidFill>
                <a:latin typeface="Alegreya Sans"/>
              </a:rPr>
              <a:t/>
            </a:r>
            <a:br>
              <a:rPr lang="en-US" altLang="zh-TW" sz="4900" dirty="0" smtClean="0">
                <a:solidFill>
                  <a:srgbClr val="000000"/>
                </a:solidFill>
                <a:latin typeface="Alegreya Sans"/>
              </a:rPr>
            </a:br>
            <a:r>
              <a:rPr lang="zh-TW" altLang="en-US" sz="4900" dirty="0">
                <a:solidFill>
                  <a:srgbClr val="000000"/>
                </a:solidFill>
                <a:latin typeface="Alegreya Sans"/>
              </a:rPr>
              <a:t> </a:t>
            </a:r>
            <a:r>
              <a:rPr lang="zh-TW" altLang="en-US" sz="4900" dirty="0" smtClean="0">
                <a:solidFill>
                  <a:srgbClr val="000000"/>
                </a:solidFill>
                <a:latin typeface="Alegreya Sans"/>
              </a:rPr>
              <a:t>       </a:t>
            </a:r>
            <a:r>
              <a:rPr lang="zh-TW" altLang="en-US" sz="4900" dirty="0" smtClean="0">
                <a:solidFill>
                  <a:schemeClr val="accent2"/>
                </a:solidFill>
                <a:latin typeface="Alegreya Sans"/>
              </a:rPr>
              <a:t>連續</a:t>
            </a:r>
            <a:r>
              <a:rPr lang="en-US" altLang="zh-TW" sz="4900" dirty="0">
                <a:solidFill>
                  <a:schemeClr val="accent2"/>
                </a:solidFill>
                <a:latin typeface="Alegreya Sans"/>
              </a:rPr>
              <a:t>11</a:t>
            </a:r>
            <a:r>
              <a:rPr lang="zh-TW" altLang="en-US" sz="4900" dirty="0">
                <a:solidFill>
                  <a:schemeClr val="accent2"/>
                </a:solidFill>
                <a:latin typeface="Alegreya Sans"/>
              </a:rPr>
              <a:t>年</a:t>
            </a:r>
            <a:r>
              <a:rPr lang="zh-TW" altLang="en-US" sz="4900" dirty="0">
                <a:solidFill>
                  <a:srgbClr val="000000"/>
                </a:solidFill>
                <a:latin typeface="Alegreya Sans"/>
              </a:rPr>
              <a:t>錄取第一志願</a:t>
            </a:r>
            <a:r>
              <a:rPr lang="zh-TW" altLang="en-US" dirty="0">
                <a:solidFill>
                  <a:schemeClr val="tx2"/>
                </a:solidFill>
                <a:latin typeface="Alegreya Sans"/>
              </a:rPr>
              <a:t>臺灣科技大學</a:t>
            </a:r>
            <a:r>
              <a:rPr lang="zh-TW" altLang="en-US" dirty="0">
                <a:solidFill>
                  <a:srgbClr val="000000"/>
                </a:solidFill>
                <a:latin typeface="Alegreya Sans"/>
              </a:rPr>
              <a:t/>
            </a:r>
            <a:br>
              <a:rPr lang="zh-TW" altLang="en-US" dirty="0">
                <a:solidFill>
                  <a:srgbClr val="000000"/>
                </a:solidFill>
                <a:latin typeface="Alegreya Sans"/>
              </a:rPr>
            </a:br>
            <a:endParaRPr lang="zh-TW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527" y="2030819"/>
            <a:ext cx="6225878" cy="2987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637" y="-1588"/>
            <a:ext cx="1122363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428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65"/>
          <p:cNvSpPr txBox="1">
            <a:spLocks noGrp="1"/>
          </p:cNvSpPr>
          <p:nvPr>
            <p:ph type="title"/>
          </p:nvPr>
        </p:nvSpPr>
        <p:spPr>
          <a:xfrm>
            <a:off x="471488" y="98822"/>
            <a:ext cx="82296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Calibri"/>
              <a:buNone/>
            </a:pPr>
            <a:endParaRPr sz="4800" dirty="0"/>
          </a:p>
        </p:txBody>
      </p:sp>
      <p:sp>
        <p:nvSpPr>
          <p:cNvPr id="546" name="Google Shape;546;p65"/>
          <p:cNvSpPr txBox="1">
            <a:spLocks noGrp="1"/>
          </p:cNvSpPr>
          <p:nvPr>
            <p:ph type="body" idx="1"/>
          </p:nvPr>
        </p:nvSpPr>
        <p:spPr>
          <a:xfrm>
            <a:off x="468312" y="728663"/>
            <a:ext cx="8229600" cy="3895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spcBef>
                <a:spcPts val="0"/>
              </a:spcBef>
              <a:buSzPts val="5400"/>
              <a:buNone/>
            </a:pPr>
            <a:endParaRPr lang="en-US" altLang="zh-TW" b="1" dirty="0" smtClean="0"/>
          </a:p>
          <a:p>
            <a:pPr marL="0" lvl="0" indent="0">
              <a:spcBef>
                <a:spcPts val="0"/>
              </a:spcBef>
              <a:buSzPts val="5400"/>
              <a:buNone/>
            </a:pPr>
            <a:endParaRPr lang="en-US" altLang="zh-TW" sz="4000" b="1" dirty="0" smtClean="0"/>
          </a:p>
          <a:p>
            <a:pPr marL="0" lvl="0" indent="0">
              <a:spcBef>
                <a:spcPts val="0"/>
              </a:spcBef>
              <a:buSzPts val="5400"/>
              <a:buNone/>
            </a:pPr>
            <a:r>
              <a:rPr lang="zh-TW" altLang="en-US" sz="4000" b="1" dirty="0"/>
              <a:t> </a:t>
            </a:r>
            <a:r>
              <a:rPr lang="zh-TW" altLang="en-US" sz="4000" b="1" dirty="0" smtClean="0"/>
              <a:t>       </a:t>
            </a:r>
            <a:r>
              <a:rPr lang="en-US" altLang="zh-TW" sz="4000" b="1" dirty="0" err="1" smtClean="0"/>
              <a:t>錄取標準</a:t>
            </a:r>
            <a:r>
              <a:rPr lang="en-US" altLang="zh-TW" sz="4000" b="1" dirty="0" smtClean="0"/>
              <a:t> </a:t>
            </a:r>
          </a:p>
          <a:p>
            <a:pPr marL="0" lvl="0" indent="0">
              <a:spcBef>
                <a:spcPts val="0"/>
              </a:spcBef>
              <a:buSzPts val="5400"/>
              <a:buNone/>
            </a:pPr>
            <a:r>
              <a:rPr lang="en-US" sz="4000" b="1" i="0" u="none" dirty="0" smtClean="0">
                <a:solidFill>
                  <a:schemeClr val="dk1"/>
                </a:solidFill>
                <a:sym typeface="Calibri"/>
              </a:rPr>
              <a:t>【</a:t>
            </a:r>
            <a:r>
              <a:rPr lang="en-US" sz="4000" b="1" i="0" u="none" dirty="0" err="1">
                <a:solidFill>
                  <a:srgbClr val="000099"/>
                </a:solidFill>
                <a:sym typeface="Calibri"/>
              </a:rPr>
              <a:t>綜合科</a:t>
            </a:r>
            <a:r>
              <a:rPr lang="en-US" sz="4000" b="1" i="0" u="none" dirty="0" err="1">
                <a:solidFill>
                  <a:srgbClr val="FF0000"/>
                </a:solidFill>
                <a:sym typeface="Calibri"/>
              </a:rPr>
              <a:t>績優班</a:t>
            </a:r>
            <a:r>
              <a:rPr lang="en-US" sz="4000" b="1" i="0" u="none" dirty="0" smtClean="0">
                <a:solidFill>
                  <a:schemeClr val="dk1"/>
                </a:solidFill>
                <a:sym typeface="Calibri"/>
              </a:rPr>
              <a:t>】</a:t>
            </a:r>
            <a:endParaRPr sz="4000" b="1" i="0" u="none" dirty="0">
              <a:solidFill>
                <a:schemeClr val="dk1"/>
              </a:solidFill>
              <a:sym typeface="Calibri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zh-TW" altLang="en-US" sz="4000" b="1" i="0" u="none" dirty="0" smtClean="0">
                <a:solidFill>
                  <a:schemeClr val="dk1"/>
                </a:solidFill>
                <a:sym typeface="Calibri"/>
              </a:rPr>
              <a:t>    </a:t>
            </a:r>
            <a:r>
              <a:rPr lang="en-US" sz="4000" b="1" i="0" u="none" dirty="0" err="1" smtClean="0">
                <a:solidFill>
                  <a:schemeClr val="dk1"/>
                </a:solidFill>
                <a:sym typeface="Calibri"/>
              </a:rPr>
              <a:t>會考總積分達</a:t>
            </a:r>
            <a:endParaRPr lang="en-US" sz="4000" b="1" i="0" u="none" dirty="0" smtClean="0">
              <a:solidFill>
                <a:schemeClr val="dk1"/>
              </a:solidFill>
              <a:sym typeface="Calibri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zh-TW" altLang="en-US" sz="4000" b="1" i="0" u="none" dirty="0" smtClean="0">
                <a:solidFill>
                  <a:srgbClr val="C00000"/>
                </a:solidFill>
                <a:sym typeface="Calibri"/>
              </a:rPr>
              <a:t>    </a:t>
            </a:r>
            <a:r>
              <a:rPr lang="en-US" sz="4000" b="1" i="0" u="none" dirty="0" err="1" smtClean="0">
                <a:solidFill>
                  <a:srgbClr val="C00000"/>
                </a:solidFill>
                <a:sym typeface="Calibri"/>
              </a:rPr>
              <a:t>12</a:t>
            </a:r>
            <a:r>
              <a:rPr lang="en-US" sz="4000" b="1" i="0" u="none" dirty="0" err="1">
                <a:solidFill>
                  <a:srgbClr val="C00000"/>
                </a:solidFill>
                <a:sym typeface="Calibri"/>
              </a:rPr>
              <a:t>分</a:t>
            </a:r>
            <a:r>
              <a:rPr lang="en-US" sz="4000" b="1" i="0" u="none" dirty="0" err="1">
                <a:solidFill>
                  <a:schemeClr val="dk1"/>
                </a:solidFill>
                <a:sym typeface="Calibri"/>
              </a:rPr>
              <a:t>以上</a:t>
            </a:r>
            <a:r>
              <a:rPr lang="en-US" sz="4000" b="1" i="0" u="none" dirty="0">
                <a:solidFill>
                  <a:srgbClr val="000099"/>
                </a:solidFill>
                <a:sym typeface="Calibri"/>
              </a:rPr>
              <a:t> </a:t>
            </a:r>
            <a:endParaRPr sz="4000" b="0" i="0" u="none" dirty="0">
              <a:solidFill>
                <a:schemeClr val="dk1"/>
              </a:solidFill>
              <a:sym typeface="Calibri"/>
            </a:endParaRPr>
          </a:p>
          <a:p>
            <a:pPr marL="342900" marR="0" lvl="0" indent="-381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endParaRPr sz="4800" b="0" i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47" name="Google Shape;547;p65"/>
          <p:cNvGraphicFramePr/>
          <p:nvPr>
            <p:extLst>
              <p:ext uri="{D42A27DB-BD31-4B8C-83A1-F6EECF244321}">
                <p14:modId xmlns:p14="http://schemas.microsoft.com/office/powerpoint/2010/main" val="580855248"/>
              </p:ext>
            </p:extLst>
          </p:nvPr>
        </p:nvGraphicFramePr>
        <p:xfrm>
          <a:off x="4901463" y="1031361"/>
          <a:ext cx="3024175" cy="3706188"/>
        </p:xfrm>
        <a:graphic>
          <a:graphicData uri="http://schemas.openxmlformats.org/drawingml/2006/table">
            <a:tbl>
              <a:tblPr>
                <a:noFill/>
                <a:tableStyleId>{8B938006-65B2-476C-B434-9860E3182DA1}</a:tableStyleId>
              </a:tblPr>
              <a:tblGrid>
                <a:gridCol w="1546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7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008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1500" b="1" i="0" u="none" strike="noStrike" cap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1100" dirty="0"/>
                    </a:p>
                    <a:p>
                      <a:pPr marL="0" marR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1500" b="1" i="0" u="none" strike="noStrike" cap="none" dirty="0" err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會考成績</a:t>
                      </a:r>
                      <a:endParaRPr sz="1100" dirty="0"/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15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</a:t>
                      </a:r>
                      <a:endParaRPr sz="1100"/>
                    </a:p>
                    <a:p>
                      <a:pPr marL="0" marR="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000"/>
                        <a:buFont typeface="Calibri"/>
                        <a:buNone/>
                      </a:pPr>
                      <a:r>
                        <a:rPr lang="en-US" sz="15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單科積分</a:t>
                      </a:r>
                      <a:endParaRPr sz="1100"/>
                    </a:p>
                  </a:txBody>
                  <a:tcPr marL="68575" marR="68575" marT="0" marB="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81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A++</a:t>
                      </a:r>
                      <a:endParaRPr sz="1100"/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7分</a:t>
                      </a:r>
                      <a:endParaRPr sz="1100"/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81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1800" b="1" i="0" u="none" strike="noStrike" cap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A+</a:t>
                      </a:r>
                      <a:endParaRPr sz="1100" dirty="0"/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6分</a:t>
                      </a:r>
                      <a:endParaRPr sz="1100"/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51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1800" b="1" i="0" u="none" strike="noStrike" cap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</a:t>
                      </a:r>
                      <a:endParaRPr sz="1100" dirty="0"/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5分</a:t>
                      </a:r>
                      <a:endParaRPr sz="1100" dirty="0"/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81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1800" b="1" i="0" u="none" strike="noStrike" cap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B++</a:t>
                      </a:r>
                      <a:endParaRPr sz="1100" dirty="0"/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4分</a:t>
                      </a:r>
                      <a:endParaRPr sz="1100"/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81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B+</a:t>
                      </a:r>
                      <a:endParaRPr sz="1100"/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3分</a:t>
                      </a:r>
                      <a:endParaRPr sz="1100"/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81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18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</a:t>
                      </a:r>
                      <a:endParaRPr sz="1100"/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2分</a:t>
                      </a:r>
                      <a:endParaRPr sz="1100"/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351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1800" b="1" i="0" u="none" strike="noStrike" cap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</a:t>
                      </a:r>
                      <a:endParaRPr sz="1100" dirty="0"/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endParaRPr sz="1800" b="0" i="0" u="none" strike="noStrike" cap="none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1分</a:t>
                      </a:r>
                      <a:endParaRPr sz="1100" dirty="0"/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843" y="-1588"/>
            <a:ext cx="1122363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06310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6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Calibri"/>
              <a:buNone/>
            </a:pPr>
            <a:r>
              <a:rPr lang="en-US" sz="53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錄取標準</a:t>
            </a:r>
            <a:endParaRPr/>
          </a:p>
        </p:txBody>
      </p:sp>
      <p:sp>
        <p:nvSpPr>
          <p:cNvPr id="553" name="Google Shape;553;p66"/>
          <p:cNvSpPr txBox="1">
            <a:spLocks noGrp="1"/>
          </p:cNvSpPr>
          <p:nvPr>
            <p:ph type="body" idx="1"/>
          </p:nvPr>
        </p:nvSpPr>
        <p:spPr>
          <a:xfrm>
            <a:off x="468312" y="1059657"/>
            <a:ext cx="8229600" cy="3564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lang="en-US" sz="5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【</a:t>
            </a:r>
            <a:r>
              <a:rPr lang="en-US" sz="5400" b="1" i="0" u="none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綜合科-其他班級</a:t>
            </a:r>
            <a:r>
              <a:rPr lang="en-US" sz="5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】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lang="en-US" sz="5400" b="1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依免試入學規定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Arial"/>
              <a:buNone/>
            </a:pPr>
            <a:r>
              <a:rPr lang="en-US" sz="5400" b="1" i="0" u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無分數及條件限制</a:t>
            </a:r>
            <a:endParaRPr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637" y="-1588"/>
            <a:ext cx="1122363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43972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19">
            <a:extLst>
              <a:ext uri="{FF2B5EF4-FFF2-40B4-BE49-F238E27FC236}">
                <a16:creationId xmlns:a16="http://schemas.microsoft.com/office/drawing/2014/main" id="{51ABAA3D-5BC3-43FB-9563-5E94E66888ED}"/>
              </a:ext>
            </a:extLst>
          </p:cNvPr>
          <p:cNvSpPr>
            <a:spLocks/>
          </p:cNvSpPr>
          <p:nvPr/>
        </p:nvSpPr>
        <p:spPr bwMode="auto">
          <a:xfrm flipH="1">
            <a:off x="2240556" y="1608510"/>
            <a:ext cx="4761445" cy="1951448"/>
          </a:xfrm>
          <a:custGeom>
            <a:avLst/>
            <a:gdLst>
              <a:gd name="T0" fmla="*/ 0 w 1546"/>
              <a:gd name="T1" fmla="*/ 524 h 524"/>
              <a:gd name="T2" fmla="*/ 67 w 1546"/>
              <a:gd name="T3" fmla="*/ 0 h 524"/>
              <a:gd name="T4" fmla="*/ 1546 w 1546"/>
              <a:gd name="T5" fmla="*/ 107 h 524"/>
              <a:gd name="T6" fmla="*/ 1455 w 1546"/>
              <a:gd name="T7" fmla="*/ 521 h 524"/>
              <a:gd name="T8" fmla="*/ 0 w 1546"/>
              <a:gd name="T9" fmla="*/ 524 h 5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6" h="524">
                <a:moveTo>
                  <a:pt x="0" y="524"/>
                </a:moveTo>
                <a:lnTo>
                  <a:pt x="67" y="0"/>
                </a:lnTo>
                <a:lnTo>
                  <a:pt x="1546" y="107"/>
                </a:lnTo>
                <a:lnTo>
                  <a:pt x="1455" y="521"/>
                </a:lnTo>
                <a:lnTo>
                  <a:pt x="0" y="5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76200">
            <a:noFill/>
            <a:prstDash val="lgDashDotDot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b="1" dirty="0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30" name="Freeform 19">
            <a:extLst>
              <a:ext uri="{FF2B5EF4-FFF2-40B4-BE49-F238E27FC236}">
                <a16:creationId xmlns:a16="http://schemas.microsoft.com/office/drawing/2014/main" id="{51ABAA3D-5BC3-43FB-9563-5E94E66888ED}"/>
              </a:ext>
            </a:extLst>
          </p:cNvPr>
          <p:cNvSpPr>
            <a:spLocks/>
          </p:cNvSpPr>
          <p:nvPr/>
        </p:nvSpPr>
        <p:spPr bwMode="auto">
          <a:xfrm flipH="1">
            <a:off x="2142000" y="1491751"/>
            <a:ext cx="4761445" cy="1951448"/>
          </a:xfrm>
          <a:custGeom>
            <a:avLst/>
            <a:gdLst>
              <a:gd name="T0" fmla="*/ 0 w 1546"/>
              <a:gd name="T1" fmla="*/ 524 h 524"/>
              <a:gd name="T2" fmla="*/ 67 w 1546"/>
              <a:gd name="T3" fmla="*/ 0 h 524"/>
              <a:gd name="T4" fmla="*/ 1546 w 1546"/>
              <a:gd name="T5" fmla="*/ 107 h 524"/>
              <a:gd name="T6" fmla="*/ 1455 w 1546"/>
              <a:gd name="T7" fmla="*/ 521 h 524"/>
              <a:gd name="T8" fmla="*/ 0 w 1546"/>
              <a:gd name="T9" fmla="*/ 524 h 5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6" h="524">
                <a:moveTo>
                  <a:pt x="0" y="524"/>
                </a:moveTo>
                <a:lnTo>
                  <a:pt x="67" y="0"/>
                </a:lnTo>
                <a:lnTo>
                  <a:pt x="1546" y="107"/>
                </a:lnTo>
                <a:lnTo>
                  <a:pt x="1455" y="521"/>
                </a:lnTo>
                <a:lnTo>
                  <a:pt x="0" y="524"/>
                </a:lnTo>
                <a:close/>
              </a:path>
            </a:pathLst>
          </a:custGeom>
          <a:solidFill>
            <a:srgbClr val="FF7C80"/>
          </a:solidFill>
          <a:ln w="76200">
            <a:solidFill>
              <a:srgbClr val="000000"/>
            </a:solidFill>
            <a:prstDash val="lgDashDotDot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b="1" dirty="0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603254" y="1781607"/>
            <a:ext cx="3838937" cy="139653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TW" altLang="en-US" sz="8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免學費</a:t>
            </a:r>
          </a:p>
        </p:txBody>
      </p:sp>
      <p:pic>
        <p:nvPicPr>
          <p:cNvPr id="33" name="图片 3">
            <a:extLst>
              <a:ext uri="{FF2B5EF4-FFF2-40B4-BE49-F238E27FC236}">
                <a16:creationId xmlns:a16="http://schemas.microsoft.com/office/drawing/2014/main" id="{353E0BA3-D478-4688-95EA-70E3386691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17999" y="2009524"/>
            <a:ext cx="5143559" cy="112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8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/>
        </p:nvGrpSpPr>
        <p:grpSpPr>
          <a:xfrm>
            <a:off x="3086101" y="212390"/>
            <a:ext cx="2755821" cy="920512"/>
            <a:chOff x="3965413" y="527735"/>
            <a:chExt cx="3674428" cy="1227349"/>
          </a:xfrm>
        </p:grpSpPr>
        <p:sp>
          <p:nvSpPr>
            <p:cNvPr id="4" name="圓角矩形 3"/>
            <p:cNvSpPr/>
            <p:nvPr/>
          </p:nvSpPr>
          <p:spPr>
            <a:xfrm>
              <a:off x="4039841" y="675084"/>
              <a:ext cx="3600000" cy="108000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" name="圓角矩形 4"/>
            <p:cNvSpPr/>
            <p:nvPr/>
          </p:nvSpPr>
          <p:spPr>
            <a:xfrm>
              <a:off x="3965413" y="527735"/>
              <a:ext cx="3600000" cy="1080000"/>
            </a:xfrm>
            <a:prstGeom prst="roundRect">
              <a:avLst/>
            </a:prstGeom>
            <a:solidFill>
              <a:srgbClr val="FF7C8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zh-TW" altLang="en-US" sz="41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一般生</a:t>
              </a:r>
            </a:p>
          </p:txBody>
        </p:sp>
      </p:grp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4" t="10648" r="46680" b="414"/>
          <a:stretch/>
        </p:blipFill>
        <p:spPr>
          <a:xfrm>
            <a:off x="175438" y="2464095"/>
            <a:ext cx="1379575" cy="262358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98" t="646" r="1423" b="955"/>
          <a:stretch/>
        </p:blipFill>
        <p:spPr>
          <a:xfrm>
            <a:off x="7663417" y="2184990"/>
            <a:ext cx="1299830" cy="2902689"/>
          </a:xfrm>
          <a:prstGeom prst="rect">
            <a:avLst/>
          </a:prstGeom>
        </p:spPr>
      </p:pic>
      <p:sp>
        <p:nvSpPr>
          <p:cNvPr id="8" name="橢圓形圖說文字 7"/>
          <p:cNvSpPr/>
          <p:nvPr/>
        </p:nvSpPr>
        <p:spPr>
          <a:xfrm>
            <a:off x="1667463" y="1433401"/>
            <a:ext cx="4808573" cy="1798232"/>
          </a:xfrm>
          <a:prstGeom prst="wedgeEllipseCallout">
            <a:avLst>
              <a:gd name="adj1" fmla="val -49458"/>
              <a:gd name="adj2" fmla="val 53975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zh-TW" altLang="en-US" sz="36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就讀普通科，比照公校免學費</a:t>
            </a:r>
          </a:p>
        </p:txBody>
      </p:sp>
      <p:sp>
        <p:nvSpPr>
          <p:cNvPr id="9" name="橢圓形圖說文字 8"/>
          <p:cNvSpPr/>
          <p:nvPr/>
        </p:nvSpPr>
        <p:spPr>
          <a:xfrm>
            <a:off x="3086101" y="3132879"/>
            <a:ext cx="4808573" cy="1798232"/>
          </a:xfrm>
          <a:prstGeom prst="wedgeEllipseCallout">
            <a:avLst>
              <a:gd name="adj1" fmla="val 50716"/>
              <a:gd name="adj2" fmla="val -51568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就讀綜合科比照公校也免學費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1248">
            <a:off x="7562898" y="74953"/>
            <a:ext cx="1507331" cy="14859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9D94F29D-3F79-EC17-813F-25E17622075B}"/>
              </a:ext>
            </a:extLst>
          </p:cNvPr>
          <p:cNvSpPr txBox="1"/>
          <p:nvPr/>
        </p:nvSpPr>
        <p:spPr>
          <a:xfrm>
            <a:off x="6004994" y="1022390"/>
            <a:ext cx="2471057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TW" altLang="en-US" sz="2100" dirty="0"/>
              <a:t>年收入低於</a:t>
            </a:r>
            <a:r>
              <a:rPr lang="en-US" altLang="zh-TW" sz="2100" dirty="0"/>
              <a:t>1480000</a:t>
            </a:r>
            <a:endParaRPr lang="zh-TW" altLang="en-US" sz="2100" dirty="0"/>
          </a:p>
        </p:txBody>
      </p:sp>
    </p:spTree>
    <p:extLst>
      <p:ext uri="{BB962C8B-B14F-4D97-AF65-F5344CB8AC3E}">
        <p14:creationId xmlns:p14="http://schemas.microsoft.com/office/powerpoint/2010/main" val="275914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  <p:bldP spid="9" grpId="0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書卷 (水平) 13"/>
          <p:cNvSpPr/>
          <p:nvPr/>
        </p:nvSpPr>
        <p:spPr>
          <a:xfrm>
            <a:off x="329737" y="2688633"/>
            <a:ext cx="7113983" cy="970225"/>
          </a:xfrm>
          <a:prstGeom prst="horizontalScroll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TW" altLang="en-US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外加每學期伙食費補助</a:t>
            </a:r>
            <a:r>
              <a:rPr lang="en-US" altLang="zh-TW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:10,500</a:t>
            </a:r>
            <a:r>
              <a:rPr lang="zh-TW" altLang="en-US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</a:p>
        </p:txBody>
      </p:sp>
      <p:grpSp>
        <p:nvGrpSpPr>
          <p:cNvPr id="5" name="群組 4"/>
          <p:cNvGrpSpPr/>
          <p:nvPr/>
        </p:nvGrpSpPr>
        <p:grpSpPr>
          <a:xfrm>
            <a:off x="2974060" y="395802"/>
            <a:ext cx="2755821" cy="920512"/>
            <a:chOff x="3965413" y="527735"/>
            <a:chExt cx="3674428" cy="1227349"/>
          </a:xfrm>
        </p:grpSpPr>
        <p:sp>
          <p:nvSpPr>
            <p:cNvPr id="6" name="圓角矩形 5"/>
            <p:cNvSpPr/>
            <p:nvPr/>
          </p:nvSpPr>
          <p:spPr>
            <a:xfrm>
              <a:off x="4039841" y="675084"/>
              <a:ext cx="3600000" cy="108000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圓角矩形 6"/>
            <p:cNvSpPr/>
            <p:nvPr/>
          </p:nvSpPr>
          <p:spPr>
            <a:xfrm>
              <a:off x="3965413" y="527735"/>
              <a:ext cx="3600000" cy="1080000"/>
            </a:xfrm>
            <a:prstGeom prst="roundRect">
              <a:avLst/>
            </a:prstGeom>
            <a:solidFill>
              <a:srgbClr val="FF7C8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zh-TW" altLang="en-US" sz="41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原住民生</a:t>
              </a:r>
            </a:p>
          </p:txBody>
        </p:sp>
      </p:grpSp>
      <p:pic>
        <p:nvPicPr>
          <p:cNvPr id="8" name="Picture 10" descr="原住民服裝圖片– Mica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396" y="3929290"/>
            <a:ext cx="1236967" cy="118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7" y="3958216"/>
            <a:ext cx="1211979" cy="118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人物‧原住民娃娃[2008] @ 次元茶水間:: 隨意窩Xuite日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716" y="3958216"/>
            <a:ext cx="1255911" cy="115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4.blog.xuite.net/4/8/4/4/15530370/blog_430022/txt/18499077/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856" y="3658858"/>
            <a:ext cx="1420957" cy="148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4.blog.xuite.net/4/8/4/4/15530370/blog_430022/txt/18499077/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307" y="3572539"/>
            <a:ext cx="1280936" cy="157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五邊形 9"/>
          <p:cNvSpPr/>
          <p:nvPr/>
        </p:nvSpPr>
        <p:spPr>
          <a:xfrm>
            <a:off x="229549" y="1479556"/>
            <a:ext cx="2409876" cy="869212"/>
          </a:xfrm>
          <a:prstGeom prst="homePlate">
            <a:avLst/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TW" altLang="en-US" sz="41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免學費</a:t>
            </a:r>
          </a:p>
        </p:txBody>
      </p:sp>
      <p:sp>
        <p:nvSpPr>
          <p:cNvPr id="16" name="五邊形 15"/>
          <p:cNvSpPr/>
          <p:nvPr/>
        </p:nvSpPr>
        <p:spPr>
          <a:xfrm>
            <a:off x="2917034" y="1479556"/>
            <a:ext cx="2449749" cy="869212"/>
          </a:xfrm>
          <a:prstGeom prst="homePlate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TW" altLang="en-US" sz="41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免雜費</a:t>
            </a:r>
          </a:p>
        </p:txBody>
      </p:sp>
      <p:sp>
        <p:nvSpPr>
          <p:cNvPr id="17" name="五邊形 16"/>
          <p:cNvSpPr/>
          <p:nvPr/>
        </p:nvSpPr>
        <p:spPr>
          <a:xfrm>
            <a:off x="5674060" y="1479556"/>
            <a:ext cx="2464096" cy="869212"/>
          </a:xfrm>
          <a:prstGeom prst="homePlate">
            <a:avLst/>
          </a:prstGeom>
          <a:solidFill>
            <a:schemeClr val="bg1"/>
          </a:solidFill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TW" altLang="en-US" sz="4100" b="1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免住宿費</a:t>
            </a:r>
          </a:p>
        </p:txBody>
      </p:sp>
      <p:pic>
        <p:nvPicPr>
          <p:cNvPr id="25" name="图片 3">
            <a:extLst>
              <a:ext uri="{FF2B5EF4-FFF2-40B4-BE49-F238E27FC236}">
                <a16:creationId xmlns:a16="http://schemas.microsoft.com/office/drawing/2014/main" id="{353E0BA3-D478-4688-95EA-70E3386691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17999" y="2009524"/>
            <a:ext cx="5143559" cy="112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26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0" grpId="0" animBg="1"/>
      <p:bldP spid="16" grpId="0" animBg="1"/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83712" y="1512757"/>
            <a:ext cx="7680695" cy="2960891"/>
          </a:xfrm>
        </p:spPr>
        <p:txBody>
          <a:bodyPr>
            <a:normAutofit lnSpcReduction="10000"/>
          </a:bodyPr>
          <a:lstStyle/>
          <a:p>
            <a:pPr marL="557213" indent="-557213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TW" altLang="en-US" sz="3000" b="1" dirty="0">
                <a:cs typeface="+mn-ea"/>
                <a:sym typeface="+mn-lt"/>
              </a:rPr>
              <a:t>低收入戶生</a:t>
            </a:r>
            <a:r>
              <a:rPr lang="en-US" altLang="zh-TW" sz="3000" b="1" dirty="0">
                <a:cs typeface="+mn-ea"/>
                <a:sym typeface="+mn-lt"/>
              </a:rPr>
              <a:t>-</a:t>
            </a:r>
            <a:r>
              <a:rPr lang="zh-TW" altLang="en-US" sz="3000" b="1" dirty="0">
                <a:solidFill>
                  <a:srgbClr val="FF0000"/>
                </a:solidFill>
                <a:cs typeface="+mn-ea"/>
                <a:sym typeface="+mn-lt"/>
              </a:rPr>
              <a:t>學雜費全免</a:t>
            </a:r>
            <a:endParaRPr lang="en-US" altLang="zh-TW" sz="3000" b="1" dirty="0">
              <a:solidFill>
                <a:srgbClr val="FF0000"/>
              </a:solidFill>
              <a:cs typeface="+mn-ea"/>
              <a:sym typeface="+mn-lt"/>
            </a:endParaRPr>
          </a:p>
          <a:p>
            <a:pPr marL="557213" indent="-557213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TW" altLang="en-US" sz="3000" b="1" dirty="0">
                <a:solidFill>
                  <a:schemeClr val="accent1">
                    <a:lumMod val="75000"/>
                  </a:schemeClr>
                </a:solidFill>
                <a:cs typeface="+mn-ea"/>
                <a:sym typeface="+mn-lt"/>
              </a:rPr>
              <a:t>極重度、重度</a:t>
            </a:r>
            <a:r>
              <a:rPr lang="zh-TW" altLang="en-US" sz="3000" b="1" dirty="0">
                <a:cs typeface="+mn-ea"/>
                <a:sym typeface="+mn-lt"/>
              </a:rPr>
              <a:t>身障生</a:t>
            </a:r>
            <a:r>
              <a:rPr lang="en-US" altLang="zh-TW" sz="3000" b="1" dirty="0">
                <a:cs typeface="+mn-ea"/>
                <a:sym typeface="+mn-lt"/>
              </a:rPr>
              <a:t>/</a:t>
            </a:r>
            <a:r>
              <a:rPr lang="zh-TW" altLang="en-US" sz="3000" b="1" dirty="0">
                <a:cs typeface="+mn-ea"/>
                <a:sym typeface="+mn-lt"/>
              </a:rPr>
              <a:t>子女</a:t>
            </a:r>
            <a:r>
              <a:rPr lang="en-US" altLang="zh-TW" sz="3000" b="1" dirty="0">
                <a:cs typeface="+mn-ea"/>
                <a:sym typeface="+mn-lt"/>
              </a:rPr>
              <a:t>-</a:t>
            </a:r>
            <a:r>
              <a:rPr lang="zh-TW" altLang="en-US" sz="3000" b="1" dirty="0">
                <a:solidFill>
                  <a:srgbClr val="FF0000"/>
                </a:solidFill>
                <a:cs typeface="+mn-ea"/>
                <a:sym typeface="+mn-lt"/>
              </a:rPr>
              <a:t>學雜費全免</a:t>
            </a:r>
            <a:endParaRPr lang="zh-CN" altLang="en-US" sz="3000" b="1" dirty="0">
              <a:solidFill>
                <a:srgbClr val="FF0000"/>
              </a:solidFill>
              <a:cs typeface="+mn-ea"/>
              <a:sym typeface="+mn-lt"/>
            </a:endParaRPr>
          </a:p>
          <a:p>
            <a:pPr marL="557213" indent="-557213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TW" altLang="en-US" sz="3000" b="1" dirty="0">
                <a:solidFill>
                  <a:schemeClr val="accent1">
                    <a:lumMod val="75000"/>
                  </a:schemeClr>
                </a:solidFill>
                <a:cs typeface="+mn-ea"/>
                <a:sym typeface="+mn-lt"/>
              </a:rPr>
              <a:t>中度</a:t>
            </a:r>
            <a:r>
              <a:rPr lang="zh-TW" altLang="en-US" sz="3000" b="1" dirty="0">
                <a:cs typeface="+mn-ea"/>
                <a:sym typeface="+mn-lt"/>
              </a:rPr>
              <a:t>身障生</a:t>
            </a:r>
            <a:r>
              <a:rPr lang="en-US" altLang="zh-TW" sz="3000" b="1" dirty="0">
                <a:cs typeface="+mn-ea"/>
                <a:sym typeface="+mn-lt"/>
              </a:rPr>
              <a:t>/</a:t>
            </a:r>
            <a:r>
              <a:rPr lang="zh-TW" altLang="en-US" sz="3000" b="1" dirty="0">
                <a:cs typeface="+mn-ea"/>
                <a:sym typeface="+mn-lt"/>
              </a:rPr>
              <a:t>子女</a:t>
            </a:r>
            <a:r>
              <a:rPr lang="en-US" altLang="zh-TW" sz="3000" b="1" dirty="0">
                <a:cs typeface="+mn-ea"/>
                <a:sym typeface="+mn-lt"/>
              </a:rPr>
              <a:t>-</a:t>
            </a:r>
            <a:r>
              <a:rPr lang="zh-TW" altLang="en-US" sz="3000" b="1" dirty="0">
                <a:solidFill>
                  <a:srgbClr val="FF0000"/>
                </a:solidFill>
                <a:cs typeface="+mn-ea"/>
                <a:sym typeface="+mn-lt"/>
              </a:rPr>
              <a:t>補助學雜費補</a:t>
            </a:r>
            <a:r>
              <a:rPr lang="en-US" altLang="zh-TW" sz="3000" b="1" dirty="0">
                <a:solidFill>
                  <a:srgbClr val="FF0000"/>
                </a:solidFill>
                <a:cs typeface="+mn-ea"/>
                <a:sym typeface="+mn-lt"/>
              </a:rPr>
              <a:t>26,718</a:t>
            </a:r>
            <a:r>
              <a:rPr lang="zh-TW" altLang="en-US" sz="3000" b="1" dirty="0">
                <a:solidFill>
                  <a:srgbClr val="FF0000"/>
                </a:solidFill>
                <a:cs typeface="+mn-ea"/>
                <a:sym typeface="+mn-lt"/>
              </a:rPr>
              <a:t>元</a:t>
            </a:r>
            <a:endParaRPr lang="en-US" altLang="zh-TW" sz="3000" b="1" dirty="0">
              <a:solidFill>
                <a:srgbClr val="FF0000"/>
              </a:solidFill>
              <a:cs typeface="+mn-ea"/>
              <a:sym typeface="+mn-lt"/>
            </a:endParaRPr>
          </a:p>
          <a:p>
            <a:pPr marL="557213" indent="-557213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zh-TW" altLang="en-US" sz="3000" b="1" dirty="0">
                <a:solidFill>
                  <a:schemeClr val="accent1">
                    <a:lumMod val="75000"/>
                  </a:schemeClr>
                </a:solidFill>
                <a:cs typeface="+mn-ea"/>
                <a:sym typeface="+mn-lt"/>
              </a:rPr>
              <a:t>輕度</a:t>
            </a:r>
            <a:r>
              <a:rPr lang="zh-TW" altLang="en-US" sz="3000" b="1" dirty="0">
                <a:cs typeface="+mn-ea"/>
                <a:sym typeface="+mn-lt"/>
              </a:rPr>
              <a:t>身障生</a:t>
            </a:r>
            <a:r>
              <a:rPr lang="en-US" altLang="zh-TW" sz="3000" b="1" dirty="0">
                <a:cs typeface="+mn-ea"/>
                <a:sym typeface="+mn-lt"/>
              </a:rPr>
              <a:t>/</a:t>
            </a:r>
            <a:r>
              <a:rPr lang="zh-TW" altLang="en-US" sz="3000" b="1" dirty="0">
                <a:cs typeface="+mn-ea"/>
                <a:sym typeface="+mn-lt"/>
              </a:rPr>
              <a:t>子女</a:t>
            </a:r>
            <a:r>
              <a:rPr lang="en-US" altLang="zh-TW" sz="3000" b="1" dirty="0">
                <a:cs typeface="+mn-ea"/>
                <a:sym typeface="+mn-lt"/>
              </a:rPr>
              <a:t>-</a:t>
            </a:r>
            <a:r>
              <a:rPr lang="zh-TW" altLang="en-US" sz="3000" b="1" dirty="0">
                <a:solidFill>
                  <a:srgbClr val="FF0000"/>
                </a:solidFill>
                <a:cs typeface="+mn-ea"/>
                <a:sym typeface="+mn-lt"/>
              </a:rPr>
              <a:t>補助學雜費補</a:t>
            </a:r>
            <a:r>
              <a:rPr lang="en-US" altLang="zh-TW" sz="3000" b="1" dirty="0">
                <a:solidFill>
                  <a:srgbClr val="FF0000"/>
                </a:solidFill>
                <a:cs typeface="+mn-ea"/>
                <a:sym typeface="+mn-lt"/>
              </a:rPr>
              <a:t>25,332</a:t>
            </a:r>
            <a:r>
              <a:rPr lang="zh-TW" altLang="en-US" sz="3000" b="1" dirty="0">
                <a:solidFill>
                  <a:srgbClr val="FF0000"/>
                </a:solidFill>
                <a:cs typeface="+mn-ea"/>
                <a:sym typeface="+mn-lt"/>
              </a:rPr>
              <a:t>元</a:t>
            </a:r>
            <a:endParaRPr lang="zh-CN" altLang="en-US" sz="3000" b="1" dirty="0">
              <a:solidFill>
                <a:srgbClr val="FF0000"/>
              </a:solidFill>
              <a:cs typeface="+mn-ea"/>
              <a:sym typeface="+mn-lt"/>
            </a:endParaRPr>
          </a:p>
          <a:p>
            <a:pPr marL="557213" indent="-557213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</a:pPr>
            <a:endParaRPr lang="zh-TW" altLang="en-US" sz="3000" b="1" dirty="0"/>
          </a:p>
        </p:txBody>
      </p:sp>
      <p:grpSp>
        <p:nvGrpSpPr>
          <p:cNvPr id="4" name="群組 3"/>
          <p:cNvGrpSpPr/>
          <p:nvPr/>
        </p:nvGrpSpPr>
        <p:grpSpPr>
          <a:xfrm>
            <a:off x="2974060" y="395802"/>
            <a:ext cx="2755821" cy="920512"/>
            <a:chOff x="3965413" y="527735"/>
            <a:chExt cx="3674428" cy="1227349"/>
          </a:xfrm>
        </p:grpSpPr>
        <p:sp>
          <p:nvSpPr>
            <p:cNvPr id="5" name="圓角矩形 4"/>
            <p:cNvSpPr/>
            <p:nvPr/>
          </p:nvSpPr>
          <p:spPr>
            <a:xfrm>
              <a:off x="4039841" y="675084"/>
              <a:ext cx="3600000" cy="108000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" name="圓角矩形 5"/>
            <p:cNvSpPr/>
            <p:nvPr/>
          </p:nvSpPr>
          <p:spPr>
            <a:xfrm>
              <a:off x="3965413" y="527735"/>
              <a:ext cx="3600000" cy="1080000"/>
            </a:xfrm>
            <a:prstGeom prst="roundRect">
              <a:avLst/>
            </a:prstGeom>
            <a:solidFill>
              <a:srgbClr val="FF7C8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zh-TW" altLang="en-US" sz="41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其他</a:t>
              </a:r>
            </a:p>
          </p:txBody>
        </p:sp>
      </p:grpSp>
      <p:pic>
        <p:nvPicPr>
          <p:cNvPr id="7" name="图片 3">
            <a:extLst>
              <a:ext uri="{FF2B5EF4-FFF2-40B4-BE49-F238E27FC236}">
                <a16:creationId xmlns:a16="http://schemas.microsoft.com/office/drawing/2014/main" id="{353E0BA3-D478-4688-95EA-70E3386691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17999" y="2009524"/>
            <a:ext cx="5143559" cy="112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7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3194090" y="176037"/>
            <a:ext cx="2755821" cy="920512"/>
            <a:chOff x="3965413" y="527735"/>
            <a:chExt cx="3674428" cy="1227349"/>
          </a:xfrm>
        </p:grpSpPr>
        <p:sp>
          <p:nvSpPr>
            <p:cNvPr id="5" name="圓角矩形 4"/>
            <p:cNvSpPr/>
            <p:nvPr/>
          </p:nvSpPr>
          <p:spPr>
            <a:xfrm>
              <a:off x="4039841" y="675084"/>
              <a:ext cx="3600000" cy="108000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" name="圓角矩形 5"/>
            <p:cNvSpPr/>
            <p:nvPr/>
          </p:nvSpPr>
          <p:spPr>
            <a:xfrm>
              <a:off x="3965413" y="527735"/>
              <a:ext cx="3600000" cy="1080000"/>
            </a:xfrm>
            <a:prstGeom prst="roundRect">
              <a:avLst/>
            </a:prstGeom>
            <a:solidFill>
              <a:srgbClr val="6699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zh-TW" altLang="en-US" sz="41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獎學金</a:t>
              </a:r>
            </a:p>
          </p:txBody>
        </p:sp>
      </p:grpSp>
      <p:sp>
        <p:nvSpPr>
          <p:cNvPr id="8" name="文字方塊 7"/>
          <p:cNvSpPr txBox="1"/>
          <p:nvPr/>
        </p:nvSpPr>
        <p:spPr>
          <a:xfrm>
            <a:off x="207274" y="1825081"/>
            <a:ext cx="8785273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TW" altLang="en-US" sz="45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完全免試入學</a:t>
            </a:r>
            <a:r>
              <a:rPr lang="en-US" altLang="zh-TW" sz="45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5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來海星送</a:t>
            </a:r>
            <a:r>
              <a:rPr lang="en-US" altLang="zh-TW" sz="45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10,000</a:t>
            </a:r>
            <a:r>
              <a:rPr lang="zh-TW" altLang="en-US" sz="45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404895" y="3185338"/>
            <a:ext cx="7846419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TW" altLang="en-US" sz="45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免試入學</a:t>
            </a:r>
            <a:r>
              <a:rPr lang="en-US" altLang="zh-TW" sz="45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45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第一志願拿</a:t>
            </a:r>
            <a:r>
              <a:rPr lang="en-US" altLang="zh-TW" sz="45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5,000</a:t>
            </a:r>
            <a:r>
              <a:rPr lang="zh-TW" altLang="en-US" sz="45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353E0BA3-D478-4688-95EA-70E3386691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17999" y="2009524"/>
            <a:ext cx="5143559" cy="112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1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2C3ED34E-7576-4CF6-B4CF-067BC2F12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951346"/>
            <a:ext cx="8229600" cy="226814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TW" sz="8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8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8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優質</a:t>
            </a:r>
            <a:r>
              <a:rPr lang="zh-TW" altLang="en-US" sz="8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環境宿舍</a:t>
            </a:r>
          </a:p>
        </p:txBody>
      </p:sp>
      <p:sp>
        <p:nvSpPr>
          <p:cNvPr id="2" name="矩形 1"/>
          <p:cNvSpPr/>
          <p:nvPr/>
        </p:nvSpPr>
        <p:spPr>
          <a:xfrm>
            <a:off x="3635304" y="1221600"/>
            <a:ext cx="16658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zh-TW" altLang="en-US" sz="5400" b="1" cap="all" dirty="0">
                <a:ln/>
                <a:solidFill>
                  <a:srgbClr val="4472C4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第</a:t>
            </a:r>
            <a:r>
              <a:rPr lang="en-US" altLang="zh-TW" sz="5400" b="1" cap="all" dirty="0">
                <a:ln/>
                <a:solidFill>
                  <a:srgbClr val="4472C4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8&gt;</a:t>
            </a:r>
            <a:endParaRPr lang="zh-TW" altLang="en-US" sz="5400" b="1" cap="all" dirty="0">
              <a:ln/>
              <a:solidFill>
                <a:srgbClr val="4472C4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340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00FF"/>
                </a:solidFill>
              </a:rPr>
              <a:t>海星高中</a:t>
            </a:r>
            <a:r>
              <a:rPr lang="en-US" altLang="zh-TW" dirty="0" smtClean="0">
                <a:solidFill>
                  <a:srgbClr val="0000FF"/>
                </a:solidFill>
              </a:rPr>
              <a:t>&gt;&gt;</a:t>
            </a:r>
            <a:r>
              <a:rPr lang="zh-TW" altLang="en-US" dirty="0" smtClean="0">
                <a:solidFill>
                  <a:srgbClr val="0000FF"/>
                </a:solidFill>
              </a:rPr>
              <a:t>宿舍簡介</a:t>
            </a:r>
            <a:endParaRPr lang="zh-TW" altLang="en-US" dirty="0">
              <a:solidFill>
                <a:srgbClr val="0000FF"/>
              </a:solidFill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88" y="1862926"/>
            <a:ext cx="3465648" cy="280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529" y="1070171"/>
            <a:ext cx="3579499" cy="288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637" y="-1588"/>
            <a:ext cx="1122363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946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/>
          </p:cNvSpPr>
          <p:nvPr>
            <p:ph type="title"/>
          </p:nvPr>
        </p:nvSpPr>
        <p:spPr>
          <a:xfrm>
            <a:off x="468313" y="250033"/>
            <a:ext cx="8229600" cy="917972"/>
          </a:xfrm>
        </p:spPr>
        <p:txBody>
          <a:bodyPr/>
          <a:lstStyle/>
          <a:p>
            <a:pPr eaLnBrk="1" hangingPunct="1"/>
            <a:r>
              <a:rPr lang="zh-TW" altLang="en-US" sz="4800" b="1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男女宿舍獨立出入口</a:t>
            </a:r>
            <a:endParaRPr lang="zh-TW" altLang="en-US" sz="3200" b="1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Picture 4" descr="IMG_00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437" y="1423829"/>
            <a:ext cx="6815470" cy="3307659"/>
          </a:xfrm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637" y="0"/>
            <a:ext cx="1122363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800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/>
          </p:cNvSpPr>
          <p:nvPr>
            <p:ph type="title"/>
          </p:nvPr>
        </p:nvSpPr>
        <p:spPr>
          <a:xfrm>
            <a:off x="468313" y="250033"/>
            <a:ext cx="8229600" cy="91797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4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冷氣宿舍</a:t>
            </a:r>
            <a:r>
              <a:rPr lang="en-US" altLang="zh-TW" sz="4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4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32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原木床鋪、書桌、採光通風陽台</a:t>
            </a:r>
          </a:p>
        </p:txBody>
      </p:sp>
      <p:pic>
        <p:nvPicPr>
          <p:cNvPr id="4" name="Picture 4" descr="1010329-0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437" y="1252653"/>
            <a:ext cx="7672200" cy="3691485"/>
          </a:xfrm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637" y="-1588"/>
            <a:ext cx="1122363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993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/>
          </p:cNvSpPr>
          <p:nvPr>
            <p:ph type="title"/>
          </p:nvPr>
        </p:nvSpPr>
        <p:spPr>
          <a:xfrm>
            <a:off x="468313" y="-20241"/>
            <a:ext cx="8229600" cy="917972"/>
          </a:xfrm>
        </p:spPr>
        <p:txBody>
          <a:bodyPr/>
          <a:lstStyle/>
          <a:p>
            <a:pPr eaLnBrk="1" hangingPunct="1"/>
            <a:r>
              <a:rPr lang="zh-TW" altLang="en-US" sz="4800" b="1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套房式獨立浴室廁所</a:t>
            </a:r>
          </a:p>
        </p:txBody>
      </p:sp>
      <p:pic>
        <p:nvPicPr>
          <p:cNvPr id="91139" name="Picture 4" descr="1010329-0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5786" y="1595438"/>
            <a:ext cx="3455581" cy="3428013"/>
          </a:xfrm>
        </p:spPr>
      </p:pic>
      <p:pic>
        <p:nvPicPr>
          <p:cNvPr id="91140" name="Picture 5" descr="1010329-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628" y="893691"/>
            <a:ext cx="3380009" cy="3035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637" y="-1588"/>
            <a:ext cx="1122363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263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5" descr="1010329-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8" y="1006079"/>
            <a:ext cx="3843445" cy="2984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63" name="Rectangle 2"/>
          <p:cNvSpPr>
            <a:spLocks noGrp="1"/>
          </p:cNvSpPr>
          <p:nvPr>
            <p:ph type="title"/>
          </p:nvPr>
        </p:nvSpPr>
        <p:spPr>
          <a:xfrm>
            <a:off x="468313" y="195299"/>
            <a:ext cx="8229600" cy="702469"/>
          </a:xfrm>
        </p:spPr>
        <p:txBody>
          <a:bodyPr/>
          <a:lstStyle/>
          <a:p>
            <a:pPr eaLnBrk="1" hangingPunct="1"/>
            <a:r>
              <a:rPr lang="zh-TW" altLang="en-US" sz="4800" b="1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自助式洗衣間</a:t>
            </a:r>
          </a:p>
        </p:txBody>
      </p:sp>
      <p:pic>
        <p:nvPicPr>
          <p:cNvPr id="92164" name="Picture 4" descr="1010329-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10" y="1752740"/>
            <a:ext cx="3593804" cy="295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637" y="0"/>
            <a:ext cx="1122363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189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b="1" dirty="0" smtClean="0">
                <a:solidFill>
                  <a:srgbClr val="FF0000"/>
                </a:solidFill>
              </a:rPr>
              <a:t>   明亮、乾淨、美味伙食餐廳</a:t>
            </a:r>
          </a:p>
        </p:txBody>
      </p:sp>
      <p:pic>
        <p:nvPicPr>
          <p:cNvPr id="4" name="Picture 4" descr="1010329-1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6165" y="1236634"/>
            <a:ext cx="6372561" cy="3523557"/>
          </a:xfrm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637" y="0"/>
            <a:ext cx="1122363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39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3073107" y="276456"/>
            <a:ext cx="2755821" cy="920512"/>
            <a:chOff x="3965413" y="527735"/>
            <a:chExt cx="3674428" cy="1227349"/>
          </a:xfrm>
        </p:grpSpPr>
        <p:sp>
          <p:nvSpPr>
            <p:cNvPr id="6" name="圓角矩形 5"/>
            <p:cNvSpPr/>
            <p:nvPr/>
          </p:nvSpPr>
          <p:spPr>
            <a:xfrm>
              <a:off x="4039841" y="675084"/>
              <a:ext cx="3600000" cy="108000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圓角矩形 6"/>
            <p:cNvSpPr/>
            <p:nvPr/>
          </p:nvSpPr>
          <p:spPr>
            <a:xfrm>
              <a:off x="3965413" y="527735"/>
              <a:ext cx="3600000" cy="1080000"/>
            </a:xfrm>
            <a:prstGeom prst="roundRect">
              <a:avLst/>
            </a:prstGeom>
            <a:solidFill>
              <a:srgbClr val="FFCC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zh-TW" altLang="en-US" sz="41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海星飯店</a:t>
              </a:r>
            </a:p>
          </p:txBody>
        </p:sp>
      </p:grpSp>
      <p:sp>
        <p:nvSpPr>
          <p:cNvPr id="18" name="Google Shape;678;p87"/>
          <p:cNvSpPr txBox="1">
            <a:spLocks/>
          </p:cNvSpPr>
          <p:nvPr/>
        </p:nvSpPr>
        <p:spPr>
          <a:xfrm>
            <a:off x="1492615" y="1307480"/>
            <a:ext cx="7651385" cy="325576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>
              <a:spcBef>
                <a:spcPts val="0"/>
              </a:spcBef>
              <a:buClr>
                <a:srgbClr val="000066"/>
              </a:buClr>
              <a:buSzPts val="4000"/>
            </a:pP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住宿費：</a:t>
            </a:r>
            <a:r>
              <a:rPr lang="en-US" altLang="zh-TW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$6,700</a:t>
            </a:r>
            <a:r>
              <a:rPr lang="zh-TW" altLang="en-US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元</a:t>
            </a:r>
            <a:r>
              <a:rPr lang="en-US" altLang="zh-TW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/1</a:t>
            </a:r>
            <a:r>
              <a:rPr lang="zh-TW" altLang="en-US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學期，含冷氣維護費</a:t>
            </a:r>
            <a:endParaRPr lang="zh-TW" altLang="en-US" sz="3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75">
              <a:spcBef>
                <a:spcPts val="300"/>
              </a:spcBef>
              <a:buSzPts val="2000"/>
              <a:buNone/>
            </a:pPr>
            <a:endParaRPr lang="zh-TW" altLang="en-US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Microsoft JhengHei"/>
            </a:endParaRPr>
          </a:p>
          <a:p>
            <a:pPr marL="257175">
              <a:spcBef>
                <a:spcPts val="600"/>
              </a:spcBef>
              <a:buClr>
                <a:srgbClr val="000066"/>
              </a:buClr>
              <a:buSzPts val="4000"/>
            </a:pP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住宿伙食費：</a:t>
            </a:r>
            <a:r>
              <a:rPr lang="en-US" altLang="zh-TW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$2,970</a:t>
            </a:r>
            <a:r>
              <a:rPr lang="zh-TW" altLang="en-US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元</a:t>
            </a:r>
            <a:r>
              <a:rPr lang="en-US" altLang="zh-TW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/1</a:t>
            </a:r>
            <a:r>
              <a:rPr lang="zh-TW" altLang="en-US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個月</a:t>
            </a:r>
            <a:endParaRPr lang="zh-TW" altLang="en-US" sz="3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7175">
              <a:spcBef>
                <a:spcPts val="300"/>
              </a:spcBef>
              <a:buSzPts val="2000"/>
              <a:buNone/>
            </a:pPr>
            <a:endParaRPr lang="zh-TW" altLang="en-US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Microsoft JhengHei"/>
            </a:endParaRPr>
          </a:p>
          <a:p>
            <a:pPr marL="257175">
              <a:spcBef>
                <a:spcPts val="600"/>
              </a:spcBef>
              <a:buClr>
                <a:srgbClr val="000066"/>
              </a:buClr>
              <a:buSzPts val="4000"/>
              <a:buNone/>
            </a:pPr>
            <a:r>
              <a:rPr lang="en-US" altLang="zh-TW" sz="30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※</a:t>
            </a:r>
            <a:r>
              <a:rPr lang="zh-TW" altLang="en-US" sz="30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 </a:t>
            </a:r>
            <a:r>
              <a:rPr lang="zh-TW" altLang="en-US" sz="3000" b="1" u="sng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原住民族住宿生</a:t>
            </a:r>
            <a:r>
              <a:rPr lang="en-US" altLang="zh-TW" sz="3000" b="1" u="sng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1</a:t>
            </a:r>
            <a:r>
              <a:rPr lang="zh-TW" altLang="en-US" sz="3000" b="1" u="sng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學期補助</a:t>
            </a:r>
            <a:r>
              <a:rPr lang="zh-TW" altLang="en-US" sz="30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：</a:t>
            </a:r>
          </a:p>
          <a:p>
            <a:pPr marL="257175">
              <a:spcBef>
                <a:spcPts val="600"/>
              </a:spcBef>
              <a:buClr>
                <a:srgbClr val="000066"/>
              </a:buClr>
              <a:buSzPts val="4000"/>
              <a:buNone/>
            </a:pPr>
            <a:r>
              <a:rPr lang="zh-TW" altLang="en-US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   </a:t>
            </a:r>
            <a:r>
              <a:rPr lang="zh-TW" altLang="en-US" sz="3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免學費  免雜費  免住宿</a:t>
            </a:r>
            <a:r>
              <a:rPr lang="zh-TW" altLang="en-US" sz="3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費</a:t>
            </a:r>
            <a:endParaRPr lang="en-US" altLang="zh-TW" sz="30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Microsoft JhengHei"/>
            </a:endParaRPr>
          </a:p>
          <a:p>
            <a:pPr marL="257175">
              <a:spcBef>
                <a:spcPts val="600"/>
              </a:spcBef>
              <a:buClr>
                <a:srgbClr val="000066"/>
              </a:buClr>
              <a:buSzPts val="4000"/>
              <a:buNone/>
            </a:pPr>
            <a:r>
              <a:rPr lang="zh-TW" altLang="en-US" sz="3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    再領</a:t>
            </a:r>
            <a:r>
              <a:rPr lang="en-US" altLang="zh-TW" sz="3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10,500</a:t>
            </a:r>
            <a:r>
              <a:rPr lang="zh-TW" altLang="en-US" sz="30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元生活補助金</a:t>
            </a:r>
            <a:endParaRPr lang="en-US" altLang="zh-TW" sz="3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Microsoft JhengHei"/>
            </a:endParaRPr>
          </a:p>
          <a:p>
            <a:pPr marL="257175">
              <a:spcBef>
                <a:spcPts val="600"/>
              </a:spcBef>
              <a:buClr>
                <a:srgbClr val="000066"/>
              </a:buClr>
              <a:buSzPts val="4000"/>
              <a:buNone/>
            </a:pPr>
            <a:endParaRPr lang="en-US" altLang="zh-TW" sz="3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Microsoft JhengHei"/>
            </a:endParaRPr>
          </a:p>
        </p:txBody>
      </p:sp>
      <p:pic>
        <p:nvPicPr>
          <p:cNvPr id="19" name="图片 20">
            <a:extLst>
              <a:ext uri="{FF2B5EF4-FFF2-40B4-BE49-F238E27FC236}">
                <a16:creationId xmlns:a16="http://schemas.microsoft.com/office/drawing/2014/main" id="{008ABBBE-A577-41BA-889E-919A27556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37085" y="3149991"/>
            <a:ext cx="2322368" cy="2157963"/>
          </a:xfrm>
          <a:prstGeom prst="rect">
            <a:avLst/>
          </a:prstGeom>
        </p:spPr>
      </p:pic>
      <p:pic>
        <p:nvPicPr>
          <p:cNvPr id="20" name="图片 25">
            <a:extLst>
              <a:ext uri="{FF2B5EF4-FFF2-40B4-BE49-F238E27FC236}">
                <a16:creationId xmlns:a16="http://schemas.microsoft.com/office/drawing/2014/main" id="{EB5463A0-5DB4-46AA-B66A-3EA79DBE9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>
            <a:fillRect/>
          </a:stretch>
        </p:blipFill>
        <p:spPr>
          <a:xfrm flipH="1">
            <a:off x="6897871" y="2714686"/>
            <a:ext cx="2610977" cy="2295128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9157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88"/>
          <p:cNvSpPr txBox="1">
            <a:spLocks noGrp="1"/>
          </p:cNvSpPr>
          <p:nvPr>
            <p:ph type="title"/>
          </p:nvPr>
        </p:nvSpPr>
        <p:spPr>
          <a:xfrm>
            <a:off x="468312" y="1707357"/>
            <a:ext cx="8229600" cy="1026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7900"/>
              <a:buFont typeface="Microsoft JhengHei"/>
              <a:buNone/>
            </a:pPr>
            <a:r>
              <a:rPr lang="en-US" sz="7900" b="1" i="1" u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入學與報名方式</a:t>
            </a:r>
            <a:endParaRPr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637" y="-1588"/>
            <a:ext cx="1122363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82557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8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Microsoft JhengHei"/>
              <a:buNone/>
            </a:pPr>
            <a:r>
              <a:rPr lang="en-US" sz="4800" b="1" i="0" u="none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新生報名方式</a:t>
            </a:r>
            <a:endParaRPr dirty="0"/>
          </a:p>
        </p:txBody>
      </p:sp>
      <p:sp>
        <p:nvSpPr>
          <p:cNvPr id="689" name="Google Shape;689;p89"/>
          <p:cNvSpPr txBox="1">
            <a:spLocks noGrp="1"/>
          </p:cNvSpPr>
          <p:nvPr>
            <p:ph type="body" idx="1"/>
          </p:nvPr>
        </p:nvSpPr>
        <p:spPr>
          <a:xfrm>
            <a:off x="468312" y="1201479"/>
            <a:ext cx="8229600" cy="3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Arial"/>
              <a:buNone/>
            </a:pPr>
            <a:endParaRPr lang="en-US" sz="3200" b="1" i="0" u="none" strike="noStrike" cap="none" dirty="0" smtClean="0">
              <a:solidFill>
                <a:srgbClr val="00009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Arial"/>
              <a:buNone/>
            </a:pPr>
            <a:r>
              <a:rPr lang="en-US" sz="3200" b="1" i="0" u="none" strike="noStrike" cap="none" dirty="0" err="1" smtClean="0">
                <a:solidFill>
                  <a:srgbClr val="00009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</a:t>
            </a:r>
            <a:r>
              <a:rPr lang="en-US" sz="3200" b="1" i="0" u="none" strike="noStrike" cap="none" dirty="0" err="1">
                <a:solidFill>
                  <a:srgbClr val="00009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.以免試入學方式第1</a:t>
            </a:r>
            <a:r>
              <a:rPr lang="en-US" sz="3200" b="1" i="0" u="none" strike="noStrike" cap="none" dirty="0" err="1" smtClean="0">
                <a:solidFill>
                  <a:srgbClr val="00009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志願選填海星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Arial"/>
              <a:buNone/>
            </a:pPr>
            <a:r>
              <a:rPr lang="en-US" sz="3200" b="1" i="0" u="none" dirty="0" err="1">
                <a:solidFill>
                  <a:srgbClr val="00009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2.直接繳交畢業證書正本完成報到</a:t>
            </a:r>
            <a:endParaRPr sz="3200" b="1" i="0" u="none" dirty="0">
              <a:solidFill>
                <a:srgbClr val="00009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Arial"/>
              <a:buNone/>
            </a:pPr>
            <a:r>
              <a:rPr lang="en-US" sz="3200" b="1" i="0" u="none" strike="noStrike" cap="none" dirty="0" smtClean="0">
                <a:solidFill>
                  <a:srgbClr val="00009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(</a:t>
            </a:r>
            <a:r>
              <a:rPr lang="en-US" sz="3200" b="1" i="0" u="none" strike="noStrike" cap="none" dirty="0" err="1">
                <a:solidFill>
                  <a:srgbClr val="00009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親送、代繳、</a:t>
            </a:r>
            <a:r>
              <a:rPr lang="en-US" sz="3200" b="1" i="0" u="none" strike="noStrike" cap="none" dirty="0" err="1" smtClean="0">
                <a:solidFill>
                  <a:srgbClr val="00009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掛號郵寄</a:t>
            </a:r>
            <a:r>
              <a:rPr lang="en-US" sz="3200" b="1" i="0" u="none" strike="noStrike" cap="none" dirty="0" smtClean="0">
                <a:solidFill>
                  <a:srgbClr val="00009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endParaRPr sz="3200" b="1" i="0" u="none" dirty="0" smtClean="0">
              <a:solidFill>
                <a:srgbClr val="00009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Arial"/>
              <a:buNone/>
            </a:pPr>
            <a:r>
              <a:rPr lang="en-US" sz="3200" b="1" i="0" u="none" dirty="0" err="1" smtClean="0">
                <a:solidFill>
                  <a:srgbClr val="00009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3.如果已繳交畢業證書至他校</a:t>
            </a:r>
            <a:r>
              <a:rPr lang="en-US" sz="3200" b="1" i="0" u="none" dirty="0" err="1">
                <a:solidFill>
                  <a:srgbClr val="00009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，可以申請放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Arial"/>
              <a:buNone/>
            </a:pPr>
            <a:r>
              <a:rPr lang="en-US" sz="3200" b="1" i="0" u="none" dirty="0">
                <a:solidFill>
                  <a:srgbClr val="00009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</a:t>
            </a:r>
            <a:r>
              <a:rPr lang="en-US" sz="3200" b="1" i="0" u="none" dirty="0" err="1">
                <a:solidFill>
                  <a:srgbClr val="00009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棄，再持畢業證書正本至海星高中報到</a:t>
            </a:r>
            <a:r>
              <a:rPr lang="en-US" sz="3200" b="1" i="0" u="none" dirty="0">
                <a:solidFill>
                  <a:srgbClr val="00009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843" y="0"/>
            <a:ext cx="1122363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100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43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55013" y="260750"/>
            <a:ext cx="5845249" cy="4558124"/>
          </a:xfrm>
          <a:prstGeom prst="rect">
            <a:avLst/>
          </a:prstGeom>
          <a:solidFill>
            <a:schemeClr val="accent4"/>
          </a:solidFill>
          <a:ln w="63500">
            <a:solidFill>
              <a:schemeClr val="accent6"/>
            </a:solidFill>
          </a:ln>
        </p:spPr>
      </p:pic>
      <p:sp>
        <p:nvSpPr>
          <p:cNvPr id="5" name="矩形 4"/>
          <p:cNvSpPr/>
          <p:nvPr/>
        </p:nvSpPr>
        <p:spPr>
          <a:xfrm>
            <a:off x="3883542" y="566187"/>
            <a:ext cx="1363626" cy="3660257"/>
          </a:xfrm>
          <a:prstGeom prst="rect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 rot="5400000">
            <a:off x="-653901" y="2656081"/>
            <a:ext cx="2755821" cy="920512"/>
            <a:chOff x="3965413" y="527735"/>
            <a:chExt cx="3674428" cy="1227349"/>
          </a:xfrm>
        </p:grpSpPr>
        <p:sp>
          <p:nvSpPr>
            <p:cNvPr id="7" name="圓角矩形 6"/>
            <p:cNvSpPr/>
            <p:nvPr/>
          </p:nvSpPr>
          <p:spPr>
            <a:xfrm>
              <a:off x="4039841" y="675084"/>
              <a:ext cx="3600000" cy="108000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" name="圓角矩形 7"/>
            <p:cNvSpPr/>
            <p:nvPr/>
          </p:nvSpPr>
          <p:spPr>
            <a:xfrm>
              <a:off x="3965413" y="527735"/>
              <a:ext cx="3600000" cy="1080000"/>
            </a:xfrm>
            <a:prstGeom prst="roundRect">
              <a:avLst/>
            </a:prstGeom>
            <a:solidFill>
              <a:srgbClr val="6699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zh-TW" altLang="en-US" sz="41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獎學金</a:t>
              </a:r>
            </a:p>
          </p:txBody>
        </p:sp>
      </p:grpSp>
      <p:pic>
        <p:nvPicPr>
          <p:cNvPr id="9" name="图片 3">
            <a:extLst>
              <a:ext uri="{FF2B5EF4-FFF2-40B4-BE49-F238E27FC236}">
                <a16:creationId xmlns:a16="http://schemas.microsoft.com/office/drawing/2014/main" id="{353E0BA3-D478-4688-95EA-70E3386691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17999" y="2009524"/>
            <a:ext cx="5143559" cy="112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9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38752" flipH="1">
            <a:off x="9109597" y="5034641"/>
            <a:ext cx="1507331" cy="1485900"/>
          </a:xfrm>
          <a:prstGeom prst="rect">
            <a:avLst/>
          </a:prstGeom>
        </p:spPr>
      </p:pic>
      <p:grpSp>
        <p:nvGrpSpPr>
          <p:cNvPr id="6" name="群組 5"/>
          <p:cNvGrpSpPr/>
          <p:nvPr/>
        </p:nvGrpSpPr>
        <p:grpSpPr>
          <a:xfrm>
            <a:off x="3319262" y="443759"/>
            <a:ext cx="3427097" cy="2342137"/>
            <a:chOff x="3862157" y="783066"/>
            <a:chExt cx="4569462" cy="3122848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4000" y="783066"/>
              <a:ext cx="2947526" cy="2806557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3862157" y="3413471"/>
              <a:ext cx="4569462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8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anose="020B0604020202020204" pitchFamily="34" charset="-120"/>
                  <a:hlinkClick r:id="rId4"/>
                </a:rPr>
                <a:t>http://www.smhs.hlc.edu.tw/</a:t>
              </a:r>
              <a:endPara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endParaRPr>
            </a:p>
          </p:txBody>
        </p:sp>
      </p:grpSp>
      <p:sp>
        <p:nvSpPr>
          <p:cNvPr id="3" name="文字方塊 2"/>
          <p:cNvSpPr txBox="1"/>
          <p:nvPr/>
        </p:nvSpPr>
        <p:spPr>
          <a:xfrm>
            <a:off x="2131074" y="1353592"/>
            <a:ext cx="1355651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TW" altLang="en-US" sz="4500" b="1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加入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2302877" y="3164947"/>
            <a:ext cx="3271242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TW" altLang="en-US" sz="4500" b="1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讓你成為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4800600" y="3095036"/>
            <a:ext cx="3580514" cy="1084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TW" altLang="en-US" sz="6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閃亮之星</a:t>
            </a:r>
          </a:p>
        </p:txBody>
      </p:sp>
    </p:spTree>
    <p:extLst>
      <p:ext uri="{BB962C8B-B14F-4D97-AF65-F5344CB8AC3E}">
        <p14:creationId xmlns:p14="http://schemas.microsoft.com/office/powerpoint/2010/main" val="140857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5 -0.05509 L -0.97396 -0.954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32" y="-4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28601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633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84597"/>
          </a:xfrm>
        </p:spPr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</a:rPr>
              <a:t>海星特色</a:t>
            </a:r>
            <a:r>
              <a:rPr lang="zh-TW" altLang="en-US" dirty="0" smtClean="0">
                <a:solidFill>
                  <a:srgbClr val="FF0000"/>
                </a:solidFill>
              </a:rPr>
              <a:t>活動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790575"/>
            <a:ext cx="8229600" cy="4192191"/>
          </a:xfrm>
        </p:spPr>
        <p:txBody>
          <a:bodyPr/>
          <a:lstStyle/>
          <a:p>
            <a:r>
              <a:rPr lang="zh-TW" altLang="en-US" dirty="0" smtClean="0"/>
              <a:t>                        開學祈福禮</a:t>
            </a:r>
            <a:endParaRPr lang="en-US" altLang="zh-TW" dirty="0" smtClean="0"/>
          </a:p>
          <a:p>
            <a:r>
              <a:rPr lang="zh-TW" altLang="en-US" dirty="0" smtClean="0"/>
              <a:t>                        愛心</a:t>
            </a:r>
            <a:r>
              <a:rPr lang="zh-TW" altLang="en-US" dirty="0"/>
              <a:t>園遊</a:t>
            </a:r>
            <a:r>
              <a:rPr lang="zh-TW" altLang="en-US" dirty="0" smtClean="0"/>
              <a:t>會</a:t>
            </a:r>
            <a:endParaRPr lang="en-US" altLang="zh-TW" dirty="0" smtClean="0"/>
          </a:p>
          <a:p>
            <a:r>
              <a:rPr lang="zh-TW" altLang="en-US" dirty="0" smtClean="0"/>
              <a:t>                        街頭</a:t>
            </a:r>
            <a:r>
              <a:rPr lang="zh-TW" altLang="en-US" dirty="0"/>
              <a:t>報</a:t>
            </a:r>
            <a:r>
              <a:rPr lang="zh-TW" altLang="en-US" dirty="0" smtClean="0"/>
              <a:t>佳音</a:t>
            </a:r>
            <a:endParaRPr lang="en-US" altLang="zh-TW" dirty="0" smtClean="0"/>
          </a:p>
          <a:p>
            <a:r>
              <a:rPr lang="zh-TW" altLang="en-US" dirty="0" smtClean="0"/>
              <a:t>                        合歡山</a:t>
            </a:r>
            <a:r>
              <a:rPr lang="zh-TW" altLang="en-US" dirty="0"/>
              <a:t>觀</a:t>
            </a:r>
            <a:r>
              <a:rPr lang="zh-TW" altLang="en-US" dirty="0" smtClean="0"/>
              <a:t>星</a:t>
            </a:r>
            <a:endParaRPr lang="en-US" altLang="zh-TW" dirty="0" smtClean="0"/>
          </a:p>
          <a:p>
            <a:r>
              <a:rPr lang="zh-TW" altLang="en-US" dirty="0" smtClean="0"/>
              <a:t>                        田野日</a:t>
            </a:r>
            <a:endParaRPr lang="en-US" altLang="zh-TW" dirty="0" smtClean="0"/>
          </a:p>
          <a:p>
            <a:r>
              <a:rPr lang="zh-TW" altLang="en-US" dirty="0" smtClean="0"/>
              <a:t>                        畢業彌撒</a:t>
            </a:r>
            <a:r>
              <a:rPr lang="en-US" altLang="zh-TW" dirty="0">
                <a:latin typeface="新細明體"/>
                <a:ea typeface="新細明體"/>
              </a:rPr>
              <a:t>、</a:t>
            </a:r>
            <a:r>
              <a:rPr lang="zh-TW" altLang="en-US" dirty="0" smtClean="0"/>
              <a:t>畢業</a:t>
            </a:r>
            <a:r>
              <a:rPr lang="zh-TW" altLang="en-US" dirty="0"/>
              <a:t>舞會</a:t>
            </a:r>
            <a:endParaRPr lang="en-US" altLang="zh-TW" dirty="0" smtClean="0"/>
          </a:p>
          <a:p>
            <a:r>
              <a:rPr lang="zh-TW" altLang="en-US" dirty="0" smtClean="0"/>
              <a:t>                        單車長征花東</a:t>
            </a:r>
            <a:r>
              <a:rPr lang="en-US" altLang="zh-TW" dirty="0" err="1" smtClean="0"/>
              <a:t>200K</a:t>
            </a:r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637" y="0"/>
            <a:ext cx="1122363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2363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17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84597"/>
          </a:xfrm>
        </p:spPr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</a:rPr>
              <a:t>多元</a:t>
            </a:r>
            <a:r>
              <a:rPr lang="zh-TW" altLang="en-US" dirty="0" smtClean="0">
                <a:solidFill>
                  <a:srgbClr val="FF0000"/>
                </a:solidFill>
              </a:rPr>
              <a:t>社團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942975"/>
            <a:ext cx="8229600" cy="3651647"/>
          </a:xfrm>
        </p:spPr>
        <p:txBody>
          <a:bodyPr/>
          <a:lstStyle/>
          <a:p>
            <a:r>
              <a:rPr lang="zh-TW" altLang="en-US" sz="3600" dirty="0" smtClean="0"/>
              <a:t>         管樂社</a:t>
            </a:r>
            <a:r>
              <a:rPr lang="zh-TW" altLang="en-US" sz="3600" dirty="0" smtClean="0">
                <a:latin typeface="新細明體"/>
                <a:ea typeface="新細明體"/>
              </a:rPr>
              <a:t>、舞感社、棒球社、</a:t>
            </a:r>
            <a:endParaRPr lang="en-US" altLang="zh-TW" sz="3600" dirty="0" smtClean="0">
              <a:latin typeface="新細明體"/>
              <a:ea typeface="新細明體"/>
            </a:endParaRPr>
          </a:p>
          <a:p>
            <a:r>
              <a:rPr lang="zh-TW" altLang="en-US" sz="3600" dirty="0" smtClean="0">
                <a:latin typeface="新細明體"/>
                <a:ea typeface="新細明體"/>
              </a:rPr>
              <a:t>        高爾夫球社、數位戰士社、</a:t>
            </a:r>
            <a:endParaRPr lang="en-US" altLang="zh-TW" sz="3600" dirty="0" smtClean="0">
              <a:latin typeface="新細明體"/>
              <a:ea typeface="新細明體"/>
            </a:endParaRPr>
          </a:p>
          <a:p>
            <a:r>
              <a:rPr lang="zh-TW" altLang="en-US" sz="3600" dirty="0" smtClean="0">
                <a:latin typeface="新細明體"/>
                <a:ea typeface="新細明體"/>
              </a:rPr>
              <a:t>       一支麥克風、瀾海晨星使節團、</a:t>
            </a:r>
            <a:endParaRPr lang="en-US" altLang="zh-TW" sz="3600" dirty="0" smtClean="0">
              <a:latin typeface="新細明體"/>
              <a:ea typeface="新細明體"/>
            </a:endParaRPr>
          </a:p>
          <a:p>
            <a:r>
              <a:rPr lang="zh-TW" altLang="en-US" sz="3600" dirty="0" smtClean="0">
                <a:latin typeface="新細明體"/>
                <a:ea typeface="新細明體"/>
              </a:rPr>
              <a:t>       扶少團、卡巴迪足球、、、</a:t>
            </a:r>
            <a:endParaRPr lang="en-US" altLang="zh-TW" sz="3600" dirty="0" smtClean="0">
              <a:latin typeface="新細明體"/>
              <a:ea typeface="新細明體"/>
            </a:endParaRPr>
          </a:p>
          <a:p>
            <a:r>
              <a:rPr lang="zh-TW" altLang="en-US" sz="3600" dirty="0" smtClean="0">
                <a:latin typeface="新細明體"/>
                <a:ea typeface="新細明體"/>
              </a:rPr>
              <a:t>       等</a:t>
            </a:r>
            <a:r>
              <a:rPr lang="en-US" altLang="zh-TW" sz="3600" dirty="0" smtClean="0">
                <a:latin typeface="新細明體"/>
                <a:ea typeface="新細明體"/>
              </a:rPr>
              <a:t>28</a:t>
            </a:r>
            <a:r>
              <a:rPr lang="zh-TW" altLang="en-US" sz="3600" dirty="0" smtClean="0">
                <a:latin typeface="新細明體"/>
                <a:ea typeface="新細明體"/>
              </a:rPr>
              <a:t>個社團</a:t>
            </a:r>
            <a:endParaRPr lang="zh-TW" altLang="en-US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637" y="0"/>
            <a:ext cx="1122363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122363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4367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"/>
          <p:cNvSpPr txBox="1">
            <a:spLocks noGrp="1"/>
          </p:cNvSpPr>
          <p:nvPr>
            <p:ph type="body" idx="1"/>
          </p:nvPr>
        </p:nvSpPr>
        <p:spPr>
          <a:xfrm>
            <a:off x="468312" y="233916"/>
            <a:ext cx="8578850" cy="4747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Arial"/>
              <a:buNone/>
            </a:pPr>
            <a:r>
              <a:rPr lang="en-US" sz="4000" b="1" i="0" u="none" dirty="0" err="1" smtClean="0">
                <a:solidFill>
                  <a:srgbClr val="FF0000"/>
                </a:solidFill>
                <a:sym typeface="Calibri"/>
              </a:rPr>
              <a:t>專業科別</a:t>
            </a:r>
            <a:endParaRPr sz="4000" dirty="0" smtClean="0"/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800" b="1" i="0" u="none" dirty="0" smtClean="0">
                <a:solidFill>
                  <a:schemeClr val="dk1"/>
                </a:solidFill>
                <a:sym typeface="Calibri"/>
              </a:rPr>
              <a:t>            【</a:t>
            </a:r>
            <a:r>
              <a:rPr lang="en-US" sz="2800" b="1" i="0" u="none" dirty="0" err="1" smtClean="0">
                <a:solidFill>
                  <a:schemeClr val="dk1"/>
                </a:solidFill>
                <a:sym typeface="Calibri"/>
              </a:rPr>
              <a:t>普通高中</a:t>
            </a:r>
            <a:r>
              <a:rPr lang="en-US" sz="2800" b="1" i="0" u="none" dirty="0" err="1">
                <a:solidFill>
                  <a:schemeClr val="dk1"/>
                </a:solidFill>
                <a:sym typeface="Calibri"/>
              </a:rPr>
              <a:t>】</a:t>
            </a:r>
            <a:r>
              <a:rPr lang="en-US" sz="2800" b="1" i="0" u="none" dirty="0" err="1">
                <a:solidFill>
                  <a:srgbClr val="FF0000"/>
                </a:solidFill>
                <a:sym typeface="Calibri"/>
              </a:rPr>
              <a:t>資優班</a:t>
            </a:r>
            <a:r>
              <a:rPr lang="en-US" sz="2800" b="1" i="0" u="none" dirty="0" err="1">
                <a:solidFill>
                  <a:srgbClr val="000099"/>
                </a:solidFill>
                <a:sym typeface="Calibri"/>
              </a:rPr>
              <a:t>、績優班</a:t>
            </a:r>
            <a:endParaRPr sz="2800" b="1" i="0" u="none" dirty="0">
              <a:solidFill>
                <a:schemeClr val="dk1"/>
              </a:solidFill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Arial"/>
              <a:buNone/>
            </a:pPr>
            <a:r>
              <a:rPr lang="en-US" sz="2800" b="1" i="0" u="none" dirty="0" smtClean="0">
                <a:solidFill>
                  <a:srgbClr val="000099"/>
                </a:solidFill>
                <a:sym typeface="Calibri"/>
              </a:rPr>
              <a:t>             、</a:t>
            </a:r>
            <a:r>
              <a:rPr lang="en-US" sz="2800" b="1" i="0" u="none" dirty="0" err="1">
                <a:solidFill>
                  <a:srgbClr val="000099"/>
                </a:solidFill>
                <a:sym typeface="Calibri"/>
              </a:rPr>
              <a:t>原住民族教育實驗班、體育實驗班</a:t>
            </a:r>
            <a:endParaRPr sz="2800" dirty="0"/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800" b="1" i="0" u="none" dirty="0">
              <a:solidFill>
                <a:srgbClr val="000099"/>
              </a:solidFill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800" b="1" i="0" u="none" dirty="0" smtClean="0">
                <a:solidFill>
                  <a:schemeClr val="dk1"/>
                </a:solidFill>
                <a:sym typeface="Calibri"/>
              </a:rPr>
              <a:t>            【</a:t>
            </a:r>
            <a:r>
              <a:rPr lang="en-US" sz="2800" b="1" i="0" u="none" dirty="0" err="1">
                <a:solidFill>
                  <a:schemeClr val="dk1"/>
                </a:solidFill>
                <a:sym typeface="Calibri"/>
              </a:rPr>
              <a:t>綜合高中</a:t>
            </a:r>
            <a:r>
              <a:rPr lang="en-US" sz="2800" b="1" i="0" u="none" dirty="0">
                <a:solidFill>
                  <a:schemeClr val="dk1"/>
                </a:solidFill>
                <a:sym typeface="Calibri"/>
              </a:rPr>
              <a:t>】 </a:t>
            </a:r>
            <a:r>
              <a:rPr lang="en-US" sz="2800" b="1" i="0" u="none" dirty="0" err="1">
                <a:solidFill>
                  <a:srgbClr val="FF0000"/>
                </a:solidFill>
                <a:sym typeface="Calibri"/>
              </a:rPr>
              <a:t>六</a:t>
            </a:r>
            <a:r>
              <a:rPr lang="en-US" sz="2800" b="1" i="0" u="none" dirty="0" err="1">
                <a:solidFill>
                  <a:srgbClr val="000099"/>
                </a:solidFill>
                <a:sym typeface="Calibri"/>
              </a:rPr>
              <a:t>大學程</a:t>
            </a:r>
            <a:r>
              <a:rPr lang="en-US" sz="2800" b="1" i="0" u="none" dirty="0">
                <a:solidFill>
                  <a:srgbClr val="000099"/>
                </a:solidFill>
                <a:sym typeface="Calibri"/>
              </a:rPr>
              <a:t> </a:t>
            </a:r>
            <a:endParaRPr sz="2800" dirty="0"/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99"/>
              </a:buClr>
              <a:buSzPts val="3200"/>
              <a:buFont typeface="Arial"/>
              <a:buNone/>
            </a:pPr>
            <a:r>
              <a:rPr lang="en-US" sz="2800" b="1" i="0" u="none" dirty="0">
                <a:solidFill>
                  <a:srgbClr val="000099"/>
                </a:solidFill>
                <a:sym typeface="Calibri"/>
              </a:rPr>
              <a:t>   </a:t>
            </a:r>
            <a:r>
              <a:rPr lang="en-US" sz="2800" b="1" i="0" u="none" dirty="0">
                <a:solidFill>
                  <a:srgbClr val="FF0000"/>
                </a:solidFill>
                <a:sym typeface="Calibri"/>
              </a:rPr>
              <a:t> </a:t>
            </a:r>
            <a:r>
              <a:rPr lang="en-US" sz="2800" b="1" i="0" u="none" dirty="0" smtClean="0">
                <a:solidFill>
                  <a:srgbClr val="FF0000"/>
                </a:solidFill>
                <a:sym typeface="Calibri"/>
              </a:rPr>
              <a:t>          </a:t>
            </a:r>
            <a:r>
              <a:rPr lang="en-US" sz="2800" b="1" i="0" u="none" dirty="0" err="1" smtClean="0">
                <a:solidFill>
                  <a:srgbClr val="FF0000"/>
                </a:solidFill>
                <a:sym typeface="Calibri"/>
              </a:rPr>
              <a:t>廣告設計</a:t>
            </a:r>
            <a:r>
              <a:rPr lang="en-US" sz="2800" b="1" i="0" u="none" dirty="0" smtClean="0">
                <a:solidFill>
                  <a:srgbClr val="FF0000"/>
                </a:solidFill>
                <a:sym typeface="Calibri"/>
              </a:rPr>
              <a:t>    </a:t>
            </a:r>
            <a:r>
              <a:rPr lang="en-US" sz="2800" b="1" i="0" u="none" dirty="0" err="1">
                <a:solidFill>
                  <a:srgbClr val="FF0000"/>
                </a:solidFill>
                <a:sym typeface="Calibri"/>
              </a:rPr>
              <a:t>多媒體設計</a:t>
            </a:r>
            <a:r>
              <a:rPr lang="en-US" sz="2800" b="1" i="0" u="none" dirty="0">
                <a:solidFill>
                  <a:srgbClr val="FF0000"/>
                </a:solidFill>
                <a:sym typeface="Calibri"/>
              </a:rPr>
              <a:t>   </a:t>
            </a:r>
            <a:r>
              <a:rPr lang="en-US" sz="2800" b="1" i="0" u="none" dirty="0" err="1">
                <a:solidFill>
                  <a:srgbClr val="FF0000"/>
                </a:solidFill>
                <a:sym typeface="Calibri"/>
              </a:rPr>
              <a:t>服裝設計</a:t>
            </a:r>
            <a:endParaRPr sz="2800" dirty="0"/>
          </a:p>
          <a:p>
            <a:pPr marL="0" marR="0" lvl="0" indent="0" algn="just" rtl="0">
              <a:lnSpc>
                <a:spcPct val="118750"/>
              </a:lnSpc>
              <a:spcBef>
                <a:spcPts val="64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lang="en-US" sz="2800" b="1" i="0" u="none" dirty="0">
                <a:solidFill>
                  <a:srgbClr val="FF0000"/>
                </a:solidFill>
                <a:sym typeface="Calibri"/>
              </a:rPr>
              <a:t>    </a:t>
            </a:r>
            <a:r>
              <a:rPr lang="en-US" sz="2800" b="1" i="0" u="none" dirty="0" smtClean="0">
                <a:solidFill>
                  <a:srgbClr val="FF0000"/>
                </a:solidFill>
                <a:sym typeface="Calibri"/>
              </a:rPr>
              <a:t>          </a:t>
            </a:r>
            <a:r>
              <a:rPr lang="en-US" sz="2800" b="1" i="0" u="none" dirty="0" err="1" smtClean="0">
                <a:solidFill>
                  <a:srgbClr val="FF0000"/>
                </a:solidFill>
                <a:sym typeface="Calibri"/>
              </a:rPr>
              <a:t>應用英語</a:t>
            </a:r>
            <a:r>
              <a:rPr lang="en-US" sz="2800" b="1" i="0" u="none" dirty="0" smtClean="0">
                <a:solidFill>
                  <a:srgbClr val="FF0000"/>
                </a:solidFill>
                <a:sym typeface="Calibri"/>
              </a:rPr>
              <a:t>    </a:t>
            </a:r>
            <a:r>
              <a:rPr lang="en-US" sz="2800" b="1" i="0" u="none" dirty="0" err="1">
                <a:solidFill>
                  <a:srgbClr val="FF0000"/>
                </a:solidFill>
                <a:sym typeface="Calibri"/>
              </a:rPr>
              <a:t>資訊應用</a:t>
            </a:r>
            <a:r>
              <a:rPr lang="en-US" sz="2800" b="1" i="0" u="none" dirty="0">
                <a:solidFill>
                  <a:srgbClr val="FF0000"/>
                </a:solidFill>
                <a:sym typeface="Calibri"/>
              </a:rPr>
              <a:t>       </a:t>
            </a:r>
            <a:r>
              <a:rPr lang="en-US" sz="2800" b="1" i="0" u="none" dirty="0" err="1">
                <a:solidFill>
                  <a:srgbClr val="FF0000"/>
                </a:solidFill>
                <a:sym typeface="Calibri"/>
              </a:rPr>
              <a:t>幼兒保育</a:t>
            </a:r>
            <a:endParaRPr sz="2800" dirty="0"/>
          </a:p>
          <a:p>
            <a:pPr marL="0" marR="0" lvl="0" indent="0" algn="just" rtl="0">
              <a:lnSpc>
                <a:spcPct val="118750"/>
              </a:lnSpc>
              <a:spcBef>
                <a:spcPts val="640"/>
              </a:spcBef>
              <a:spcAft>
                <a:spcPts val="0"/>
              </a:spcAft>
              <a:buClr>
                <a:srgbClr val="006600"/>
              </a:buClr>
              <a:buSzPts val="3200"/>
              <a:buFont typeface="Arial"/>
              <a:buNone/>
            </a:pPr>
            <a:r>
              <a:rPr lang="en-US" sz="2800" b="1" i="0" u="none" dirty="0">
                <a:solidFill>
                  <a:srgbClr val="006600"/>
                </a:solidFill>
                <a:sym typeface="Calibri"/>
              </a:rPr>
              <a:t>    </a:t>
            </a:r>
            <a:r>
              <a:rPr lang="en-US" sz="2800" b="1" i="0" u="none" dirty="0" smtClean="0">
                <a:solidFill>
                  <a:srgbClr val="006600"/>
                </a:solidFill>
                <a:sym typeface="Calibri"/>
              </a:rPr>
              <a:t>          </a:t>
            </a:r>
            <a:r>
              <a:rPr lang="en-US" sz="2800" b="1" i="0" u="none" dirty="0" err="1" smtClean="0">
                <a:solidFill>
                  <a:srgbClr val="006600"/>
                </a:solidFill>
                <a:sym typeface="Calibri"/>
              </a:rPr>
              <a:t>原住民族音樂與文化專班</a:t>
            </a:r>
            <a:endParaRPr sz="2800" dirty="0"/>
          </a:p>
        </p:txBody>
      </p:sp>
      <p:pic>
        <p:nvPicPr>
          <p:cNvPr id="150" name="Google Shape;150;p8" descr="http://www.smhs.hlc.edu.tw/%E8%A1%8C%E6%94%BF%E5%96%AE%E4%BD%8D/principal/image/star3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626" y="-326231"/>
            <a:ext cx="257175" cy="8572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8" descr="http://www.smhs.hlc.edu.tw/%E8%A1%8C%E6%94%BF%E5%96%AE%E4%BD%8D/principal/image/bar70.gif"/>
          <p:cNvSpPr txBox="1"/>
          <p:nvPr/>
        </p:nvSpPr>
        <p:spPr>
          <a:xfrm>
            <a:off x="1143000" y="-326231"/>
            <a:ext cx="1428750" cy="7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sz="1800"/>
          </a:p>
        </p:txBody>
      </p:sp>
      <p:pic>
        <p:nvPicPr>
          <p:cNvPr id="152" name="Google Shape;152;p8" descr="http://www.smhs.hlc.edu.tw/%E8%A1%8C%E6%94%BF%E5%96%AE%E4%BD%8D/principal/image/star3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626" y="-34528"/>
            <a:ext cx="257175" cy="8572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8" descr="http://www.smhs.hlc.edu.tw/%E8%A1%8C%E6%94%BF%E5%96%AE%E4%BD%8D/principal/image/bar70.gif"/>
          <p:cNvSpPr txBox="1"/>
          <p:nvPr/>
        </p:nvSpPr>
        <p:spPr>
          <a:xfrm>
            <a:off x="1143000" y="-34528"/>
            <a:ext cx="1428750" cy="7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sz="180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637" y="8334"/>
            <a:ext cx="1122363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" y="-34528"/>
            <a:ext cx="1122363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13326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814</Words>
  <Application>Microsoft Office PowerPoint</Application>
  <PresentationFormat>如螢幕大小 (16:9)</PresentationFormat>
  <Paragraphs>194</Paragraphs>
  <Slides>50</Slides>
  <Notes>8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50</vt:i4>
      </vt:variant>
    </vt:vector>
  </HeadingPairs>
  <TitlesOfParts>
    <vt:vector size="62" baseType="lpstr">
      <vt:lpstr>Alegreya Sans</vt:lpstr>
      <vt:lpstr>Arial Unicode MS</vt:lpstr>
      <vt:lpstr>宋体</vt:lpstr>
      <vt:lpstr>華康中特圓體</vt:lpstr>
      <vt:lpstr>微軟正黑體</vt:lpstr>
      <vt:lpstr>微軟正黑體</vt:lpstr>
      <vt:lpstr>新細明體</vt:lpstr>
      <vt:lpstr>標楷體</vt:lpstr>
      <vt:lpstr>Arial</vt:lpstr>
      <vt:lpstr>Calibri</vt:lpstr>
      <vt:lpstr>Office 佈景主題</vt:lpstr>
      <vt:lpstr>1_Office 佈景主題</vt:lpstr>
      <vt:lpstr>歡迎加入</vt:lpstr>
      <vt:lpstr>國中畢業的去向</vt:lpstr>
      <vt:lpstr>PowerPoint 簡報</vt:lpstr>
      <vt:lpstr>PowerPoint 簡報</vt:lpstr>
      <vt:lpstr>PowerPoint 簡報</vt:lpstr>
      <vt:lpstr>PowerPoint 簡報</vt:lpstr>
      <vt:lpstr>海星特色活動</vt:lpstr>
      <vt:lpstr>多元社團</vt:lpstr>
      <vt:lpstr>PowerPoint 簡報</vt:lpstr>
      <vt:lpstr>PowerPoint 簡報</vt:lpstr>
      <vt:lpstr>PowerPoint 簡報</vt:lpstr>
      <vt:lpstr>30萬最少花費 體驗在加拿大的高三生活</vt:lpstr>
      <vt:lpstr>PowerPoint 簡報</vt:lpstr>
      <vt:lpstr>PowerPoint 簡報</vt:lpstr>
      <vt:lpstr>PowerPoint 簡報</vt:lpstr>
      <vt:lpstr>PowerPoint 簡報</vt:lpstr>
      <vt:lpstr>海星提供你不用補習的選擇</vt:lpstr>
      <vt:lpstr>海星的優勢讓你錄取最佳的大學</vt:lpstr>
      <vt:lpstr>錄取標準</vt:lpstr>
      <vt:lpstr>錄取標準</vt:lpstr>
      <vt:lpstr>PowerPoint 簡報</vt:lpstr>
      <vt:lpstr>PowerPoint 簡報</vt:lpstr>
      <vt:lpstr>PowerPoint 簡報</vt:lpstr>
      <vt:lpstr>PowerPoint 簡報</vt:lpstr>
      <vt:lpstr>PowerPoint 簡報</vt:lpstr>
      <vt:lpstr>學習過程與展現</vt:lpstr>
      <vt:lpstr>PowerPoint 簡報</vt:lpstr>
      <vt:lpstr>參觀、見習、實習 分別在海星附幼、佳姿、森林等10餘所幼兒園進行</vt:lpstr>
      <vt:lpstr>PowerPoint 簡報</vt:lpstr>
      <vt:lpstr>PowerPoint 簡報</vt:lpstr>
      <vt:lpstr>PowerPoint 簡報</vt:lpstr>
      <vt:lpstr>PowerPoint 簡報</vt:lpstr>
      <vt:lpstr>                   繁星放榜 花蓮海星創紀錄         連續11年錄取第一志願臺灣科技大學 </vt:lpstr>
      <vt:lpstr>PowerPoint 簡報</vt:lpstr>
      <vt:lpstr>錄取標準</vt:lpstr>
      <vt:lpstr>PowerPoint 簡報</vt:lpstr>
      <vt:lpstr>PowerPoint 簡報</vt:lpstr>
      <vt:lpstr>PowerPoint 簡報</vt:lpstr>
      <vt:lpstr>PowerPoint 簡報</vt:lpstr>
      <vt:lpstr> 優質環境宿舍</vt:lpstr>
      <vt:lpstr>海星高中&gt;&gt;宿舍簡介</vt:lpstr>
      <vt:lpstr>男女宿舍獨立出入口</vt:lpstr>
      <vt:lpstr>冷氣宿舍 原木床鋪、書桌、採光通風陽台</vt:lpstr>
      <vt:lpstr>套房式獨立浴室廁所</vt:lpstr>
      <vt:lpstr>自助式洗衣間</vt:lpstr>
      <vt:lpstr>   明亮、乾淨、美味伙食餐廳</vt:lpstr>
      <vt:lpstr>PowerPoint 簡報</vt:lpstr>
      <vt:lpstr>入學與報名方式</vt:lpstr>
      <vt:lpstr>新生報名方式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教務主任</dc:creator>
  <cp:lastModifiedBy>SMHS</cp:lastModifiedBy>
  <cp:revision>34</cp:revision>
  <dcterms:created xsi:type="dcterms:W3CDTF">2016-01-19T00:51:31Z</dcterms:created>
  <dcterms:modified xsi:type="dcterms:W3CDTF">2022-05-19T05:45:32Z</dcterms:modified>
</cp:coreProperties>
</file>