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84" r:id="rId2"/>
    <p:sldId id="336" r:id="rId3"/>
    <p:sldId id="429" r:id="rId4"/>
    <p:sldId id="404" r:id="rId5"/>
    <p:sldId id="356" r:id="rId6"/>
    <p:sldId id="405" r:id="rId7"/>
    <p:sldId id="406" r:id="rId8"/>
    <p:sldId id="348" r:id="rId9"/>
    <p:sldId id="407" r:id="rId10"/>
    <p:sldId id="430" r:id="rId11"/>
    <p:sldId id="411" r:id="rId12"/>
    <p:sldId id="412" r:id="rId13"/>
    <p:sldId id="413" r:id="rId14"/>
    <p:sldId id="414" r:id="rId15"/>
    <p:sldId id="423" r:id="rId16"/>
    <p:sldId id="428" r:id="rId17"/>
    <p:sldId id="409" r:id="rId18"/>
    <p:sldId id="408" r:id="rId19"/>
    <p:sldId id="415" r:id="rId20"/>
    <p:sldId id="416" r:id="rId21"/>
    <p:sldId id="417" r:id="rId22"/>
    <p:sldId id="418" r:id="rId23"/>
    <p:sldId id="419" r:id="rId24"/>
    <p:sldId id="420" r:id="rId25"/>
    <p:sldId id="421" r:id="rId26"/>
    <p:sldId id="422" r:id="rId27"/>
    <p:sldId id="431" r:id="rId28"/>
    <p:sldId id="425" r:id="rId29"/>
    <p:sldId id="349" r:id="rId30"/>
    <p:sldId id="424" r:id="rId31"/>
    <p:sldId id="350" r:id="rId32"/>
    <p:sldId id="427" r:id="rId33"/>
  </p:sldIdLst>
  <p:sldSz cx="9144000" cy="6858000" type="screen4x3"/>
  <p:notesSz cx="6797675" cy="987266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D60093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179" autoAdjust="0"/>
  </p:normalViewPr>
  <p:slideViewPr>
    <p:cSldViewPr>
      <p:cViewPr varScale="1">
        <p:scale>
          <a:sx n="70" d="100"/>
          <a:sy n="70" d="100"/>
        </p:scale>
        <p:origin x="118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0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63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B30BB2BF-D0F4-41BC-B09F-0FEC8365C84E}" type="datetimeFigureOut">
              <a:rPr lang="zh-TW" altLang="en-US" smtClean="0"/>
              <a:t>2024/3/7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5659" cy="493633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87D4322A-3664-44C6-B01B-12CE095768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330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DC66-FFB5-4BE0-8C5C-A6F96FF28086}" type="datetimeFigureOut">
              <a:rPr lang="zh-TW" altLang="en-US" smtClean="0"/>
              <a:t>2024/3/7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1C10-5E07-4D47-B0FE-6CBA097B47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098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DC66-FFB5-4BE0-8C5C-A6F96FF28086}" type="datetimeFigureOut">
              <a:rPr lang="zh-TW" altLang="en-US" smtClean="0"/>
              <a:t>2024/3/7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1C10-5E07-4D47-B0FE-6CBA097B47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712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DC66-FFB5-4BE0-8C5C-A6F96FF28086}" type="datetimeFigureOut">
              <a:rPr lang="zh-TW" altLang="en-US" smtClean="0"/>
              <a:t>2024/3/7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1C10-5E07-4D47-B0FE-6CBA097B47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272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DC66-FFB5-4BE0-8C5C-A6F96FF28086}" type="datetimeFigureOut">
              <a:rPr lang="zh-TW" altLang="en-US" smtClean="0"/>
              <a:t>2024/3/7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1C10-5E07-4D47-B0FE-6CBA097B47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86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DC66-FFB5-4BE0-8C5C-A6F96FF28086}" type="datetimeFigureOut">
              <a:rPr lang="zh-TW" altLang="en-US" smtClean="0"/>
              <a:t>2024/3/7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1C10-5E07-4D47-B0FE-6CBA097B47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6102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DC66-FFB5-4BE0-8C5C-A6F96FF28086}" type="datetimeFigureOut">
              <a:rPr lang="zh-TW" altLang="en-US" smtClean="0"/>
              <a:t>2024/3/7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1C10-5E07-4D47-B0FE-6CBA097B47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648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DC66-FFB5-4BE0-8C5C-A6F96FF28086}" type="datetimeFigureOut">
              <a:rPr lang="zh-TW" altLang="en-US" smtClean="0"/>
              <a:t>2024/3/7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1C10-5E07-4D47-B0FE-6CBA097B47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186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DC66-FFB5-4BE0-8C5C-A6F96FF28086}" type="datetimeFigureOut">
              <a:rPr lang="zh-TW" altLang="en-US" smtClean="0"/>
              <a:t>2024/3/7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1C10-5E07-4D47-B0FE-6CBA097B47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451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DC66-FFB5-4BE0-8C5C-A6F96FF28086}" type="datetimeFigureOut">
              <a:rPr lang="zh-TW" altLang="en-US" smtClean="0"/>
              <a:t>2024/3/7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1C10-5E07-4D47-B0FE-6CBA097B47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8525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DC66-FFB5-4BE0-8C5C-A6F96FF28086}" type="datetimeFigureOut">
              <a:rPr lang="zh-TW" altLang="en-US" smtClean="0"/>
              <a:t>2024/3/7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1C10-5E07-4D47-B0FE-6CBA097B47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351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DC66-FFB5-4BE0-8C5C-A6F96FF28086}" type="datetimeFigureOut">
              <a:rPr lang="zh-TW" altLang="en-US" smtClean="0"/>
              <a:t>2024/3/7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1C10-5E07-4D47-B0FE-6CBA097B47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3422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DC66-FFB5-4BE0-8C5C-A6F96FF28086}" type="datetimeFigureOut">
              <a:rPr lang="zh-TW" altLang="en-US" smtClean="0"/>
              <a:t>2024/3/7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01C10-5E07-4D47-B0FE-6CBA097B47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194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xam3.mkc.edu.tw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xam3.mkc.edu.tw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xam3.mkc.edu.tw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exam3.mkc.edu.tw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exam3.mkc.edu.tw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xam3.mkc.edu.tw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exam3.mkc.edu.tw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&#26481;&#35703;&#26657;&#22290;&#25307;&#21215;-&#23436;&#25104;&#24118;.mp4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114235" y="332656"/>
            <a:ext cx="2095500" cy="1919298"/>
            <a:chOff x="251520" y="237103"/>
            <a:chExt cx="2952328" cy="2880320"/>
          </a:xfrm>
        </p:grpSpPr>
        <p:sp>
          <p:nvSpPr>
            <p:cNvPr id="3" name="橢圓 2"/>
            <p:cNvSpPr/>
            <p:nvPr/>
          </p:nvSpPr>
          <p:spPr>
            <a:xfrm>
              <a:off x="251520" y="237103"/>
              <a:ext cx="2952328" cy="2880320"/>
            </a:xfrm>
            <a:prstGeom prst="ellipse">
              <a:avLst/>
            </a:prstGeom>
            <a:noFill/>
            <a:ln w="1016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050" name="Picture 2" descr="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934" y="692696"/>
              <a:ext cx="2095500" cy="1537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文字方塊 3"/>
          <p:cNvSpPr txBox="1"/>
          <p:nvPr/>
        </p:nvSpPr>
        <p:spPr>
          <a:xfrm>
            <a:off x="8245730" y="637371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00434" y="1988840"/>
            <a:ext cx="6408712" cy="1616224"/>
          </a:xfrm>
        </p:spPr>
        <p:txBody>
          <a:bodyPr>
            <a:noAutofit/>
          </a:bodyPr>
          <a:lstStyle/>
          <a:p>
            <a:pPr fontAlgn="base">
              <a:lnSpc>
                <a:spcPct val="130000"/>
              </a:lnSpc>
              <a:spcAft>
                <a:spcPct val="0"/>
              </a:spcAft>
            </a:pP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門諾醫院東部地區五年制護理科獎助生甄選入學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活動開始囉</a:t>
            </a:r>
            <a:endParaRPr kumimoji="1" lang="zh-TW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627784" y="571778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鄭金鳳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75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字方塊 3"/>
          <p:cNvSpPr txBox="1">
            <a:spLocks noChangeArrowheads="1"/>
          </p:cNvSpPr>
          <p:nvPr/>
        </p:nvSpPr>
        <p:spPr bwMode="auto">
          <a:xfrm>
            <a:off x="250825" y="188913"/>
            <a:ext cx="597735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FEB80A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ADDC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甄選方式</a:t>
            </a:r>
            <a:r>
              <a:rPr kumimoji="0" lang="en-US" altLang="zh-TW" sz="4600" dirty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kumimoji="0"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成績計算</a:t>
            </a:r>
            <a:endParaRPr kumimoji="0" lang="zh-TW" altLang="en-US" sz="28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18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250825" y="1373188"/>
          <a:ext cx="8643938" cy="4576762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2968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067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044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比序</a:t>
                      </a:r>
                      <a:endParaRPr lang="en-US" altLang="zh-TW" sz="1600" kern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證明文件說明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積分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上限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1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</a:t>
                      </a:r>
                      <a:endParaRPr lang="en-US" altLang="zh-TW" sz="1600" kern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在學成績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國中七年級至九年級上學期</a:t>
                      </a:r>
                      <a:r>
                        <a:rPr lang="en-US" alt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共</a:t>
                      </a:r>
                      <a:r>
                        <a:rPr lang="en-US" alt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學期</a:t>
                      </a:r>
                      <a:r>
                        <a:rPr lang="en-US" alt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</a:t>
                      </a:r>
                      <a:endParaRPr lang="en-US" altLang="zh-TW" sz="1600" kern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歷年成績單</a:t>
                      </a:r>
                      <a:r>
                        <a:rPr lang="zh-TW" altLang="en-US" sz="2400" b="1" u="sng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正本</a:t>
                      </a:r>
                      <a:endParaRPr lang="zh-TW" sz="2400" b="1" u="sng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0" spc="-1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含國中七年級至九年級上學期（共</a:t>
                      </a:r>
                      <a:r>
                        <a:rPr lang="en-US" altLang="zh-TW" sz="1400" kern="0" spc="-1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400" kern="0" spc="-1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學期）之「國文」、「英語」、「健康與體育」、「數學」、「社會」、「自然科學」、「科技」、「藝術」、「綜合活動」平均成績。</a:t>
                      </a:r>
                      <a:r>
                        <a:rPr lang="zh-TW" altLang="en-US" sz="1400" b="1" kern="100" spc="-100" baseline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「國文」、「英文」兩科採</a:t>
                      </a:r>
                      <a:r>
                        <a:rPr lang="en-US" altLang="zh-TW" sz="1400" b="1" kern="100" spc="-100" baseline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400" b="1" kern="100" spc="-100" baseline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倍率計算。</a:t>
                      </a:r>
                      <a:endParaRPr lang="zh-TW" sz="1400" b="1" kern="100" spc="-100" baseline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28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自傳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學生書寫之</a:t>
                      </a:r>
                      <a:r>
                        <a:rPr lang="zh-TW" altLang="en-US" sz="2400" b="1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自傳</a:t>
                      </a:r>
                      <a:endParaRPr lang="en-US" altLang="zh-TW" sz="2400" b="1" kern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含「</a:t>
                      </a: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學習動機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」及「</a:t>
                      </a: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讀書規劃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」。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18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其他證明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「英語能力檢定」及</a:t>
                      </a:r>
                      <a:endParaRPr lang="en-US" alt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</a:t>
                      </a: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CWT</a:t>
                      </a:r>
                      <a:r>
                        <a:rPr lang="zh-TW" alt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全民中文能力檢定」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採計自國中就學後至</a:t>
                      </a:r>
                      <a:r>
                        <a:rPr lang="en-US" altLang="zh-TW" sz="1400" b="1" u="sng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r>
                        <a:rPr lang="zh-TW" altLang="en-US" sz="1400" b="1" u="sng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400" b="1" u="sng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400" b="1" u="sng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400" b="1" u="sng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r>
                        <a:rPr lang="zh-TW" altLang="en-US" sz="1400" b="1" u="sng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日（星期五）（含）前</a:t>
                      </a:r>
                      <a:r>
                        <a:rPr lang="zh-TW" alt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取得之證明文件為準。以上資料請檢附成績單或證書</a:t>
                      </a:r>
                      <a:r>
                        <a:rPr lang="zh-TW" altLang="en-US" sz="1400" u="sng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影本</a:t>
                      </a:r>
                      <a:r>
                        <a:rPr lang="zh-TW" alt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以備查驗。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712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850" y="1700213"/>
            <a:ext cx="3887788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27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英語能力檢定</a:t>
            </a:r>
          </a:p>
        </p:txBody>
      </p:sp>
      <p:pic>
        <p:nvPicPr>
          <p:cNvPr id="27652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2276475"/>
            <a:ext cx="8408987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71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4918447" cy="584775"/>
          </a:xfrm>
        </p:spPr>
        <p:txBody>
          <a:bodyPr wrap="square">
            <a:spAutoFit/>
          </a:bodyPr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altLang="zh-TW" dirty="0"/>
              <a:t>CWT</a:t>
            </a:r>
            <a:r>
              <a:rPr lang="zh-TW" altLang="zh-TW" dirty="0"/>
              <a:t>全民中文能力檢定</a:t>
            </a:r>
            <a:endParaRPr lang="zh-TW" altLang="en-US" sz="20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692275" y="2133600"/>
          <a:ext cx="5616575" cy="3862389"/>
        </p:xfrm>
        <a:graphic>
          <a:graphicData uri="http://schemas.openxmlformats.org/drawingml/2006/table">
            <a:tbl>
              <a:tblPr firstRow="1" firstCol="1" bandRow="1"/>
              <a:tblGrid>
                <a:gridCol w="1966994">
                  <a:extLst>
                    <a:ext uri="{9D8B030D-6E8A-4147-A177-3AD203B41FA5}"/>
                  </a:extLst>
                </a:gridCol>
                <a:gridCol w="2171535">
                  <a:extLst>
                    <a:ext uri="{9D8B030D-6E8A-4147-A177-3AD203B41FA5}"/>
                  </a:extLst>
                </a:gridCol>
                <a:gridCol w="1478046">
                  <a:extLst>
                    <a:ext uri="{9D8B030D-6E8A-4147-A177-3AD203B41FA5}"/>
                  </a:extLst>
                </a:gridCol>
              </a:tblGrid>
              <a:tr h="1173384">
                <a:tc rowSpan="6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0" dirty="0" smtClean="0">
                          <a:effectLst/>
                        </a:rPr>
                        <a:t>全民中文</a:t>
                      </a:r>
                      <a:r>
                        <a:rPr lang="zh-TW" sz="2800" kern="0" dirty="0" smtClean="0">
                          <a:effectLst/>
                        </a:rPr>
                        <a:t>能力</a:t>
                      </a:r>
                      <a:r>
                        <a:rPr lang="zh-TW" sz="2800" kern="0" dirty="0">
                          <a:effectLst/>
                        </a:rPr>
                        <a:t>檢定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vert="ea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等級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積分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3780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優等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5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53780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高等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4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53780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中高等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53780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中等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effectLst/>
                        </a:rPr>
                        <a:t>2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53780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初等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effectLst/>
                        </a:rPr>
                        <a:t>1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96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3"/>
          <p:cNvSpPr>
            <a:spLocks noChangeArrowheads="1"/>
          </p:cNvSpPr>
          <p:nvPr/>
        </p:nvSpPr>
        <p:spPr bwMode="auto">
          <a:xfrm>
            <a:off x="238125" y="260350"/>
            <a:ext cx="69691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FEB80A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ADDC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4600">
                <a:latin typeface="標楷體" panose="03000509000000000000" pitchFamily="65" charset="-120"/>
                <a:ea typeface="標楷體" panose="03000509000000000000" pitchFamily="65" charset="-120"/>
              </a:rPr>
              <a:t>錄取標準暨名額分發方式</a:t>
            </a:r>
            <a:r>
              <a:rPr kumimoji="0" lang="en-US" altLang="zh-TW" sz="460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kumimoji="0" lang="zh-TW" altLang="en-US" sz="46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699" name="文字方塊 4"/>
          <p:cNvSpPr txBox="1">
            <a:spLocks noChangeArrowheads="1"/>
          </p:cNvSpPr>
          <p:nvPr/>
        </p:nvSpPr>
        <p:spPr bwMode="auto">
          <a:xfrm>
            <a:off x="300038" y="1412875"/>
            <a:ext cx="8593137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FEB80A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ADDC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錄取標準依「比序總積分」大者優先排序，比序總積分相同時，先進行主項目加權積分之比序，若各主項目加權積分仍相同，再進行分項目加權積分之比序</a:t>
            </a:r>
            <a:r>
              <a:rPr kumimoji="0"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分發程序如下：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一、以甄選學生成績高低排序後，依其戶籍所在地如下方式分發：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（一）戶籍為台東地區之甄選學生：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kumimoji="0"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成績排序前第</a:t>
            </a:r>
            <a:r>
              <a:rPr kumimoji="0"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kumimoji="0"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kumimoji="0"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kumimoji="0"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名屬台東馬偕紀念醫院名額。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kumimoji="0"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成績排序前第</a:t>
            </a:r>
            <a:r>
              <a:rPr kumimoji="0"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kumimoji="0"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kumimoji="0"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kumimoji="0"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名屬台東基督教醫院名額。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（二）戶籍為花蓮地區之甄選學生：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kumimoji="0" lang="zh-TW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成績排序前第</a:t>
            </a:r>
            <a:r>
              <a:rPr kumimoji="0"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kumimoji="0" lang="zh-TW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kumimoji="0"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kumimoji="0" lang="zh-TW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名屬門諾醫院名額。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（三）各院所正取生如有缺額，依未分發甄選學生之成績高低排序依序分發，</a:t>
            </a: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kumimoji="0"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kumimoji="0"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分發順位依序為台東馬偕紀念醫院、台東基督教醫院、門諾醫院。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二、備取生分發方式：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（一）</a:t>
            </a:r>
            <a:r>
              <a:rPr kumimoji="0" lang="zh-TW" altLang="zh-TW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正取生名額額滿後，得依成績高低列備取生</a:t>
            </a:r>
            <a:r>
              <a:rPr kumimoji="0"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（二）如正取生放棄出缺，依備取生成績高低排序個別通知報到。</a:t>
            </a:r>
          </a:p>
        </p:txBody>
      </p:sp>
    </p:spTree>
    <p:extLst>
      <p:ext uri="{BB962C8B-B14F-4D97-AF65-F5344CB8AC3E}">
        <p14:creationId xmlns:p14="http://schemas.microsoft.com/office/powerpoint/2010/main" val="166227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3"/>
          <p:cNvSpPr>
            <a:spLocks noGrp="1" noChangeArrowheads="1"/>
          </p:cNvSpPr>
          <p:nvPr>
            <p:ph type="title"/>
          </p:nvPr>
        </p:nvSpPr>
        <p:spPr>
          <a:xfrm>
            <a:off x="301625" y="279400"/>
            <a:ext cx="8135938" cy="708025"/>
          </a:xfrm>
          <a:noFill/>
        </p:spPr>
        <p:txBody>
          <a:bodyPr wrap="none">
            <a:spAutoFit/>
          </a:bodyPr>
          <a:lstStyle/>
          <a:p>
            <a:pPr algn="l" eaLnBrk="1" hangingPunct="1"/>
            <a:r>
              <a:rPr lang="zh-TW" altLang="en-US" sz="400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錄取標準暨名額分發方式</a:t>
            </a:r>
            <a:r>
              <a:rPr lang="en-US" altLang="zh-TW" sz="400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00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同分比序</a:t>
            </a:r>
          </a:p>
        </p:txBody>
      </p:sp>
      <p:pic>
        <p:nvPicPr>
          <p:cNvPr id="30723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73238"/>
            <a:ext cx="8882063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28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79512" y="188640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報名方式</a:t>
            </a:r>
            <a:endParaRPr lang="zh-TW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213" y="4365104"/>
            <a:ext cx="2200275" cy="207645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99592" y="2132856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網路</a:t>
            </a:r>
            <a:r>
              <a:rPr lang="en-US" altLang="zh-TW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書面</a:t>
            </a:r>
            <a:endParaRPr lang="zh-TW" altLang="en-US" sz="4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9552" y="3184519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網路報名、列印並寄送紙</a:t>
            </a:r>
            <a:r>
              <a:rPr lang="zh-TW" altLang="en-US" dirty="0" smtClean="0"/>
              <a:t>本報  </a:t>
            </a:r>
            <a:r>
              <a:rPr lang="zh-TW" altLang="en-US" dirty="0"/>
              <a:t>名表，</a:t>
            </a:r>
            <a:r>
              <a:rPr lang="zh-TW" altLang="en-US" sz="3600" dirty="0">
                <a:solidFill>
                  <a:srgbClr val="C00000"/>
                </a:solidFill>
              </a:rPr>
              <a:t>缺一不可。</a:t>
            </a:r>
          </a:p>
        </p:txBody>
      </p:sp>
    </p:spTree>
    <p:extLst>
      <p:ext uri="{BB962C8B-B14F-4D97-AF65-F5344CB8AC3E}">
        <p14:creationId xmlns:p14="http://schemas.microsoft.com/office/powerpoint/2010/main" val="341485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699" y="81660"/>
            <a:ext cx="8229600" cy="114300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重要時程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0368" y="1359322"/>
            <a:ext cx="1326424" cy="3168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rgbClr val="C00000"/>
                </a:solidFill>
              </a:rPr>
              <a:t>113.2.23</a:t>
            </a:r>
          </a:p>
          <a:p>
            <a:pPr algn="ctr"/>
            <a:r>
              <a:rPr lang="en-US" altLang="zh-TW" sz="2400" dirty="0" smtClean="0">
                <a:solidFill>
                  <a:srgbClr val="C00000"/>
                </a:solidFill>
              </a:rPr>
              <a:t>~</a:t>
            </a:r>
          </a:p>
          <a:p>
            <a:pPr algn="ctr"/>
            <a:r>
              <a:rPr lang="en-US" altLang="zh-TW" sz="2400" dirty="0" smtClean="0">
                <a:solidFill>
                  <a:srgbClr val="C00000"/>
                </a:solidFill>
              </a:rPr>
              <a:t>113.3.29</a:t>
            </a:r>
          </a:p>
          <a:p>
            <a:pPr algn="ctr"/>
            <a:r>
              <a:rPr lang="zh-TW" altLang="en-US" sz="2800" dirty="0" smtClean="0">
                <a:solidFill>
                  <a:srgbClr val="C00000"/>
                </a:solidFill>
              </a:rPr>
              <a:t>報名</a:t>
            </a:r>
            <a:endParaRPr lang="en-US" altLang="zh-TW" sz="2800" dirty="0" smtClean="0">
              <a:solidFill>
                <a:srgbClr val="C00000"/>
              </a:solidFill>
            </a:endParaRPr>
          </a:p>
        </p:txBody>
      </p:sp>
      <p:sp>
        <p:nvSpPr>
          <p:cNvPr id="5" name="向右箭號 4"/>
          <p:cNvSpPr/>
          <p:nvPr/>
        </p:nvSpPr>
        <p:spPr>
          <a:xfrm>
            <a:off x="5263366" y="1941394"/>
            <a:ext cx="2448272" cy="1863824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702447" y="2489464"/>
            <a:ext cx="76976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C00000"/>
                </a:solidFill>
              </a:rPr>
              <a:t>4/12</a:t>
            </a:r>
          </a:p>
          <a:p>
            <a:pPr algn="ctr"/>
            <a:r>
              <a:rPr lang="zh-TW" altLang="en-US" dirty="0" smtClean="0">
                <a:solidFill>
                  <a:srgbClr val="C00000"/>
                </a:solidFill>
              </a:rPr>
              <a:t>放榜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1633733" y="2048074"/>
            <a:ext cx="1948592" cy="1656184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279970" y="2423460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</a:rPr>
              <a:t>113.4.30</a:t>
            </a:r>
          </a:p>
          <a:p>
            <a:r>
              <a:rPr lang="zh-TW" altLang="en-US" dirty="0" smtClean="0">
                <a:solidFill>
                  <a:srgbClr val="C00000"/>
                </a:solidFill>
              </a:rPr>
              <a:t>正取生繳交資料截</a:t>
            </a:r>
            <a:r>
              <a:rPr lang="zh-TW" altLang="en-US" dirty="0">
                <a:solidFill>
                  <a:srgbClr val="C00000"/>
                </a:solidFill>
              </a:rPr>
              <a:t>止</a:t>
            </a:r>
          </a:p>
        </p:txBody>
      </p:sp>
      <p:sp>
        <p:nvSpPr>
          <p:cNvPr id="9" name="矩形 8"/>
          <p:cNvSpPr/>
          <p:nvPr/>
        </p:nvSpPr>
        <p:spPr>
          <a:xfrm>
            <a:off x="7774237" y="1844824"/>
            <a:ext cx="949734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7832194" y="2285366"/>
            <a:ext cx="946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113.5.1</a:t>
            </a:r>
          </a:p>
          <a:p>
            <a:r>
              <a:rPr lang="zh-TW" altLang="en-US" dirty="0" smtClean="0">
                <a:solidFill>
                  <a:srgbClr val="C00000"/>
                </a:solidFill>
              </a:rPr>
              <a:t>通知備取生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11" name="向右箭號 10"/>
          <p:cNvSpPr/>
          <p:nvPr/>
        </p:nvSpPr>
        <p:spPr>
          <a:xfrm>
            <a:off x="3621739" y="2045214"/>
            <a:ext cx="1605148" cy="1656184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616792" y="2581797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solidFill>
                  <a:srgbClr val="C00000"/>
                </a:solidFill>
              </a:rPr>
              <a:t>書面資料最</a:t>
            </a:r>
            <a:r>
              <a:rPr lang="zh-TW" altLang="en-US" dirty="0" smtClean="0">
                <a:solidFill>
                  <a:srgbClr val="C00000"/>
                </a:solidFill>
              </a:rPr>
              <a:t>慢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pPr algn="ctr"/>
            <a:r>
              <a:rPr lang="en-US" altLang="zh-TW" dirty="0" smtClean="0">
                <a:solidFill>
                  <a:srgbClr val="C00000"/>
                </a:solidFill>
              </a:rPr>
              <a:t>113.4.1</a:t>
            </a:r>
            <a:r>
              <a:rPr lang="zh-TW" altLang="en-US" dirty="0">
                <a:solidFill>
                  <a:srgbClr val="C00000"/>
                </a:solidFill>
              </a:rPr>
              <a:t>寄出</a:t>
            </a:r>
          </a:p>
        </p:txBody>
      </p:sp>
      <p:sp>
        <p:nvSpPr>
          <p:cNvPr id="3" name="矩形 2"/>
          <p:cNvSpPr/>
          <p:nvPr/>
        </p:nvSpPr>
        <p:spPr>
          <a:xfrm>
            <a:off x="5063946" y="3933056"/>
            <a:ext cx="252028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altLang="zh-TW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各醫院院區合約書</a:t>
            </a:r>
          </a:p>
          <a:p>
            <a:pPr>
              <a:spcBef>
                <a:spcPts val="1200"/>
              </a:spcBef>
              <a:defRPr/>
            </a:pPr>
            <a:r>
              <a:rPr lang="en-US" altLang="zh-TW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國中畢業證書正本</a:t>
            </a:r>
          </a:p>
          <a:p>
            <a:pPr>
              <a:spcBef>
                <a:spcPts val="1200"/>
              </a:spcBef>
              <a:defRPr/>
            </a:pPr>
            <a:r>
              <a:rPr lang="en-US" altLang="zh-TW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個人資料使用授權同意書</a:t>
            </a:r>
          </a:p>
          <a:p>
            <a:pPr>
              <a:spcBef>
                <a:spcPts val="1200"/>
              </a:spcBef>
              <a:defRPr/>
            </a:pPr>
            <a:r>
              <a:rPr lang="en-US" altLang="zh-TW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en-US" altLang="zh-TW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各醫院院區所需資料</a:t>
            </a:r>
          </a:p>
        </p:txBody>
      </p:sp>
    </p:spTree>
    <p:extLst>
      <p:ext uri="{BB962C8B-B14F-4D97-AF65-F5344CB8AC3E}">
        <p14:creationId xmlns:p14="http://schemas.microsoft.com/office/powerpoint/2010/main" val="374419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字方塊 3"/>
          <p:cNvSpPr txBox="1">
            <a:spLocks noChangeArrowheads="1"/>
          </p:cNvSpPr>
          <p:nvPr/>
        </p:nvSpPr>
        <p:spPr bwMode="auto">
          <a:xfrm>
            <a:off x="250824" y="333375"/>
            <a:ext cx="86416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FEB80A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ADDC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報名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繳交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資料及</a:t>
            </a:r>
            <a:r>
              <a:rPr kumimoji="0" lang="zh-TW" altLang="en-US" sz="4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  <a:endParaRPr kumimoji="0" lang="zh-TW" altLang="en-US" sz="4600" dirty="0"/>
          </a:p>
        </p:txBody>
      </p:sp>
      <p:sp>
        <p:nvSpPr>
          <p:cNvPr id="25603" name="文字方塊 4"/>
          <p:cNvSpPr txBox="1">
            <a:spLocks noChangeArrowheads="1"/>
          </p:cNvSpPr>
          <p:nvPr/>
        </p:nvSpPr>
        <p:spPr bwMode="auto">
          <a:xfrm>
            <a:off x="214313" y="1484313"/>
            <a:ext cx="8389937" cy="3662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FEB80A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ADDC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依報名表</a:t>
            </a:r>
            <a:r>
              <a:rPr kumimoji="0" lang="zh-TW" altLang="en-US" sz="4300" dirty="0">
                <a:latin typeface="標楷體" panose="03000509000000000000" pitchFamily="65" charset="-120"/>
                <a:ea typeface="標楷體" panose="03000509000000000000" pitchFamily="65" charset="-120"/>
              </a:rPr>
              <a:t>件說明位置，黏貼各項證明文件</a:t>
            </a:r>
            <a:endParaRPr kumimoji="0" lang="en-US" altLang="zh-TW" sz="4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</a:t>
            </a:r>
            <a:r>
              <a:rPr kumimoji="0"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國中</a:t>
            </a:r>
            <a:r>
              <a:rPr kumimoji="0"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七年級至九年級上學期</a:t>
            </a:r>
            <a:endParaRPr kumimoji="0" lang="en-US" altLang="zh-TW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（共</a:t>
            </a:r>
            <a:r>
              <a:rPr kumimoji="0"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kumimoji="0"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學期）之歷年成績單</a:t>
            </a:r>
            <a:r>
              <a:rPr kumimoji="0" lang="zh-TW" altLang="en-US" sz="40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正本</a:t>
            </a:r>
            <a:r>
              <a:rPr kumimoji="0"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0" lang="en-US" altLang="zh-TW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en-US" altLang="zh-TW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</a:t>
            </a:r>
            <a:r>
              <a:rPr kumimoji="0"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</a:t>
            </a:r>
            <a:r>
              <a:rPr kumimoji="0"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證明</a:t>
            </a:r>
            <a:r>
              <a:rPr kumimoji="0"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國英文檢定等</a:t>
            </a:r>
            <a:r>
              <a:rPr kumimoji="0"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影本。</a:t>
            </a:r>
            <a:endParaRPr kumimoji="0"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25604" name="文字方塊 5"/>
          <p:cNvSpPr txBox="1">
            <a:spLocks noChangeArrowheads="1"/>
          </p:cNvSpPr>
          <p:nvPr/>
        </p:nvSpPr>
        <p:spPr bwMode="auto">
          <a:xfrm>
            <a:off x="250825" y="5497513"/>
            <a:ext cx="83534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FEB80A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ADDC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20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kumimoji="0" lang="zh-TW" altLang="zh-TW" sz="2200">
                <a:latin typeface="標楷體" panose="03000509000000000000" pitchFamily="65" charset="-120"/>
                <a:ea typeface="標楷體" panose="03000509000000000000" pitchFamily="65" charset="-120"/>
              </a:rPr>
              <a:t>考生</a:t>
            </a:r>
            <a:r>
              <a:rPr kumimoji="0" lang="zh-TW" altLang="en-US" sz="2200">
                <a:latin typeface="標楷體" panose="03000509000000000000" pitchFamily="65" charset="-120"/>
                <a:ea typeface="標楷體" panose="03000509000000000000" pitchFamily="65" charset="-120"/>
              </a:rPr>
              <a:t>報名</a:t>
            </a:r>
            <a:r>
              <a:rPr kumimoji="0" lang="zh-TW" altLang="zh-TW" sz="2200">
                <a:latin typeface="標楷體" panose="03000509000000000000" pitchFamily="65" charset="-120"/>
                <a:ea typeface="標楷體" panose="03000509000000000000" pitchFamily="65" charset="-120"/>
              </a:rPr>
              <a:t>無須繳交任何報名費用。</a:t>
            </a:r>
            <a:endParaRPr kumimoji="0" lang="en-US" altLang="zh-TW" sz="22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20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kumimoji="0" lang="zh-TW" altLang="en-US" sz="2200">
                <a:latin typeface="標楷體" panose="03000509000000000000" pitchFamily="65" charset="-120"/>
                <a:ea typeface="標楷體" panose="03000509000000000000" pitchFamily="65" charset="-120"/>
              </a:rPr>
              <a:t>歷年成績單請向就讀國中教務處另外申請乙份，</a:t>
            </a:r>
            <a:r>
              <a:rPr kumimoji="0" lang="zh-TW" altLang="en-US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避免繳交各學期</a:t>
            </a:r>
            <a:endParaRPr kumimoji="0" lang="en-US" altLang="zh-TW" sz="220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kumimoji="0" lang="zh-TW" altLang="en-US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單獨成績單</a:t>
            </a:r>
            <a:r>
              <a:rPr kumimoji="0" lang="zh-TW" altLang="en-US" sz="220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68005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字方塊 3"/>
          <p:cNvSpPr txBox="1">
            <a:spLocks noChangeArrowheads="1"/>
          </p:cNvSpPr>
          <p:nvPr/>
        </p:nvSpPr>
        <p:spPr bwMode="auto">
          <a:xfrm>
            <a:off x="250825" y="260350"/>
            <a:ext cx="84256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FEB80A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ADDC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報名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繳交資料及注意事項</a:t>
            </a:r>
            <a:endParaRPr lang="zh-TW" altLang="en-US" sz="4400" dirty="0"/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179388" y="1412875"/>
            <a:ext cx="8785225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FEB80A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ADDC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</a:t>
            </a:r>
            <a:r>
              <a:rPr kumimoji="0"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報名表件說明位置，黏貼各項證明文件</a:t>
            </a:r>
            <a:endParaRPr kumimoji="0"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kumimoji="0" lang="zh-TW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身分證件正面</a:t>
            </a:r>
            <a:r>
              <a:rPr kumimoji="0" lang="zh-TW" altLang="zh-TW" sz="44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影本</a:t>
            </a:r>
            <a:endParaRPr kumimoji="0"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kumimoji="0" lang="zh-TW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三個月內申請之</a:t>
            </a:r>
            <a:r>
              <a:rPr kumimoji="0" lang="zh-TW" altLang="zh-TW" sz="44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戶籍謄本</a:t>
            </a:r>
            <a:r>
              <a:rPr kumimoji="0" lang="zh-TW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正本</a:t>
            </a:r>
            <a:endParaRPr kumimoji="0"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kumimoji="0" lang="zh-TW" altLang="zh-TW" sz="44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在學證明</a:t>
            </a:r>
            <a:r>
              <a:rPr kumimoji="0" lang="zh-TW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（學生證正、反面</a:t>
            </a:r>
            <a:r>
              <a:rPr kumimoji="0" lang="zh-TW" altLang="zh-TW" sz="44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影本</a:t>
            </a:r>
            <a:r>
              <a:rPr kumimoji="0" lang="zh-TW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kumimoji="0" lang="en-US" altLang="zh-TW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或</a:t>
            </a:r>
            <a:r>
              <a:rPr kumimoji="0" lang="zh-TW" altLang="en-US" sz="44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畢業證明文件</a:t>
            </a:r>
            <a:r>
              <a:rPr kumimoji="0"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（非應屆）</a:t>
            </a:r>
            <a:endParaRPr kumimoji="0" lang="en-US" altLang="zh-TW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3987318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0825" y="115888"/>
            <a:ext cx="8424863" cy="11398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網路報名</a:t>
            </a:r>
            <a:r>
              <a:rPr kumimoji="0"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畫面</a:t>
            </a:r>
            <a:r>
              <a:rPr kumimoji="0" lang="en-US" altLang="zh-TW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kumimoji="0" lang="en-US" altLang="zh-TW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br>
              <a:rPr kumimoji="0" lang="en-US" altLang="zh-TW" sz="3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en-US" altLang="zh-TW" sz="3400" kern="1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https://exam3.mkc.edu.tw/</a:t>
            </a:r>
            <a:endParaRPr kumimoji="0" lang="en-US" altLang="zh-TW" sz="34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1747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8785225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橢圓 4"/>
          <p:cNvSpPr/>
          <p:nvPr/>
        </p:nvSpPr>
        <p:spPr>
          <a:xfrm>
            <a:off x="684213" y="4221163"/>
            <a:ext cx="1584325" cy="170656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539750" y="3354388"/>
            <a:ext cx="2160588" cy="709612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59374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70" y="0"/>
            <a:ext cx="9438684" cy="960623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699792" y="1052735"/>
            <a:ext cx="4320480" cy="923330"/>
          </a:xfrm>
          <a:prstGeom prst="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599504" y="2252504"/>
            <a:ext cx="2140848" cy="923330"/>
          </a:xfrm>
          <a:prstGeom prst="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高職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979712" y="2249488"/>
            <a:ext cx="2304256" cy="923330"/>
          </a:xfrm>
          <a:prstGeom prst="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五專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93215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50825" y="115888"/>
            <a:ext cx="8785225" cy="1139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網路報名</a:t>
            </a:r>
            <a:r>
              <a:rPr kumimoji="0"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畫面</a:t>
            </a:r>
            <a:r>
              <a:rPr kumimoji="0" lang="en-US" altLang="zh-TW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kumimoji="0" lang="en-US" altLang="zh-TW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br>
              <a:rPr kumimoji="0" lang="en-US" altLang="zh-TW" sz="3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en-US" altLang="zh-TW" sz="3400" kern="1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https://exam3.mkc.edu.tw/</a:t>
            </a:r>
            <a:endParaRPr kumimoji="0" lang="en-US" altLang="zh-TW" sz="34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2771" name="文字方塊 4"/>
          <p:cNvSpPr txBox="1">
            <a:spLocks noChangeArrowheads="1"/>
          </p:cNvSpPr>
          <p:nvPr/>
        </p:nvSpPr>
        <p:spPr bwMode="auto">
          <a:xfrm>
            <a:off x="238125" y="1436688"/>
            <a:ext cx="6761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FEB80A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ADDC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請務必將必填欄位填寫，並確認無誤再按下一步</a:t>
            </a:r>
          </a:p>
        </p:txBody>
      </p:sp>
      <p:pic>
        <p:nvPicPr>
          <p:cNvPr id="3277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4176713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17688"/>
            <a:ext cx="4248150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55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250825" y="117475"/>
            <a:ext cx="6913563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0"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網路報名</a:t>
            </a:r>
            <a:r>
              <a:rPr kumimoji="0"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畫面</a:t>
            </a:r>
            <a:r>
              <a:rPr kumimoji="0" lang="en-US" altLang="zh-TW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kumimoji="0" lang="en-US" altLang="zh-TW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br>
              <a:rPr kumimoji="0" lang="en-US" altLang="zh-TW" sz="3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en-US" altLang="zh-TW" sz="3400" kern="1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https://exam3.mkc.edu.tw/</a:t>
            </a:r>
            <a:endParaRPr kumimoji="0" lang="en-US" altLang="zh-TW" sz="34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3795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1288"/>
            <a:ext cx="4321175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411288"/>
            <a:ext cx="4176713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03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50825" y="115888"/>
            <a:ext cx="7489825" cy="1139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網路報名</a:t>
            </a:r>
            <a:r>
              <a:rPr kumimoji="0"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畫面</a:t>
            </a:r>
            <a:r>
              <a:rPr kumimoji="0" lang="en-US" altLang="zh-TW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kumimoji="0" lang="en-US" altLang="zh-TW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br>
              <a:rPr kumimoji="0" lang="en-US" altLang="zh-TW" sz="3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en-US" altLang="zh-TW" sz="3400" kern="1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https://exam3.mkc.edu.tw/</a:t>
            </a:r>
            <a:endParaRPr kumimoji="0" lang="en-US" altLang="zh-TW" sz="34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4819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71588"/>
            <a:ext cx="82073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橢圓 1"/>
          <p:cNvSpPr/>
          <p:nvPr/>
        </p:nvSpPr>
        <p:spPr>
          <a:xfrm>
            <a:off x="6732240" y="1556792"/>
            <a:ext cx="1728192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7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50825" y="115888"/>
            <a:ext cx="8713788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0"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報名表「簽名欄」</a:t>
            </a:r>
            <a:r>
              <a:rPr kumimoji="0" lang="en-US" altLang="zh-TW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kumimoji="0" lang="zh-TW" altLang="en-US" sz="3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無簽章</a:t>
            </a:r>
            <a:r>
              <a:rPr kumimoji="0"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者視同</a:t>
            </a:r>
            <a:r>
              <a:rPr kumimoji="0" lang="zh-TW" altLang="en-US" sz="3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報名無效</a:t>
            </a:r>
            <a:r>
              <a:rPr kumimoji="0" lang="en-US" altLang="zh-TW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kumimoji="0" lang="en-US" altLang="zh-TW" sz="3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en-US" altLang="zh-TW" sz="3400" kern="1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https://exam3.mkc.edu.tw/</a:t>
            </a:r>
            <a:endParaRPr kumimoji="0" lang="en-US" altLang="zh-TW" sz="34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87450" y="4508500"/>
            <a:ext cx="6477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endParaRPr lang="zh-TW" altLang="en-US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5844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765175"/>
            <a:ext cx="5688013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13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6825" y="1527175"/>
            <a:ext cx="6573838" cy="4572000"/>
          </a:xfrm>
        </p:spPr>
      </p:pic>
      <p:sp>
        <p:nvSpPr>
          <p:cNvPr id="4" name="標題 3"/>
          <p:cNvSpPr txBox="1">
            <a:spLocks noGrp="1"/>
          </p:cNvSpPr>
          <p:nvPr>
            <p:ph type="title"/>
          </p:nvPr>
        </p:nvSpPr>
        <p:spPr>
          <a:xfrm>
            <a:off x="271463" y="115888"/>
            <a:ext cx="8534400" cy="1139825"/>
          </a:xfrm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zh-TW" altLang="en-US" sz="3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補列印報名表</a:t>
            </a:r>
            <a:r>
              <a:rPr lang="en-US" altLang="zh-TW" sz="3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1:</a:t>
            </a:r>
            <a:r>
              <a:rPr lang="en-US" altLang="zh-TW" sz="3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400" kern="100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https://exam3.mkc.edu.tw/</a:t>
            </a:r>
            <a:endParaRPr lang="en-US" altLang="zh-TW" sz="34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75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 txBox="1">
            <a:spLocks noGrp="1"/>
          </p:cNvSpPr>
          <p:nvPr>
            <p:ph type="title"/>
          </p:nvPr>
        </p:nvSpPr>
        <p:spPr>
          <a:xfrm>
            <a:off x="271463" y="115888"/>
            <a:ext cx="8534400" cy="1139825"/>
          </a:xfrm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zh-TW" altLang="en-US" sz="3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補列印報名表</a:t>
            </a:r>
            <a:r>
              <a:rPr lang="en-US" altLang="zh-TW" sz="3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2:</a:t>
            </a:r>
            <a:r>
              <a:rPr lang="en-US" altLang="zh-TW" sz="3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400" kern="1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https://exam3.mkc.edu.tw/</a:t>
            </a:r>
            <a:endParaRPr lang="en-US" altLang="zh-TW" sz="34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7891" name="內容版面配置區 2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527175"/>
            <a:ext cx="6842125" cy="4805363"/>
          </a:xfrm>
        </p:spPr>
      </p:pic>
    </p:spTree>
    <p:extLst>
      <p:ext uri="{BB962C8B-B14F-4D97-AF65-F5344CB8AC3E}">
        <p14:creationId xmlns:p14="http://schemas.microsoft.com/office/powerpoint/2010/main" val="66123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468313" y="2349500"/>
            <a:ext cx="82804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FEB80A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ADDC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請務必再次確認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，網路填寫報名表及列印，並檢附相關資料後，於</a:t>
            </a:r>
            <a:r>
              <a:rPr lang="en-US" altLang="zh-TW" sz="36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36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6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6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6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6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日前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以掛號或國內快捷郵件寄出，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以郵戳為憑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，逾期不予受理</a:t>
            </a:r>
            <a:r>
              <a:rPr lang="zh-TW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584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699" y="81660"/>
            <a:ext cx="8229600" cy="114300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重要時程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0368" y="1359322"/>
            <a:ext cx="1326424" cy="3168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rgbClr val="C00000"/>
                </a:solidFill>
              </a:rPr>
              <a:t>113.2.23</a:t>
            </a:r>
          </a:p>
          <a:p>
            <a:pPr algn="ctr"/>
            <a:r>
              <a:rPr lang="en-US" altLang="zh-TW" sz="2400" dirty="0" smtClean="0">
                <a:solidFill>
                  <a:srgbClr val="C00000"/>
                </a:solidFill>
              </a:rPr>
              <a:t>~</a:t>
            </a:r>
          </a:p>
          <a:p>
            <a:pPr algn="ctr"/>
            <a:r>
              <a:rPr lang="en-US" altLang="zh-TW" sz="2400" dirty="0" smtClean="0">
                <a:solidFill>
                  <a:srgbClr val="C00000"/>
                </a:solidFill>
              </a:rPr>
              <a:t>113.3.29</a:t>
            </a:r>
          </a:p>
          <a:p>
            <a:pPr algn="ctr"/>
            <a:r>
              <a:rPr lang="zh-TW" altLang="en-US" sz="2800" dirty="0" smtClean="0">
                <a:solidFill>
                  <a:srgbClr val="C00000"/>
                </a:solidFill>
              </a:rPr>
              <a:t>報名</a:t>
            </a:r>
            <a:endParaRPr lang="en-US" altLang="zh-TW" sz="2800" dirty="0" smtClean="0">
              <a:solidFill>
                <a:srgbClr val="C00000"/>
              </a:solidFill>
            </a:endParaRPr>
          </a:p>
        </p:txBody>
      </p:sp>
      <p:sp>
        <p:nvSpPr>
          <p:cNvPr id="5" name="向右箭號 4"/>
          <p:cNvSpPr/>
          <p:nvPr/>
        </p:nvSpPr>
        <p:spPr>
          <a:xfrm>
            <a:off x="5263366" y="1941394"/>
            <a:ext cx="2448272" cy="1863824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702447" y="2489464"/>
            <a:ext cx="76976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C00000"/>
                </a:solidFill>
              </a:rPr>
              <a:t>4/12</a:t>
            </a:r>
          </a:p>
          <a:p>
            <a:pPr algn="ctr"/>
            <a:r>
              <a:rPr lang="zh-TW" altLang="en-US" dirty="0" smtClean="0">
                <a:solidFill>
                  <a:srgbClr val="C00000"/>
                </a:solidFill>
              </a:rPr>
              <a:t>放榜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1633733" y="2048074"/>
            <a:ext cx="1948592" cy="1656184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279970" y="2423460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</a:rPr>
              <a:t>113.4.30</a:t>
            </a:r>
          </a:p>
          <a:p>
            <a:r>
              <a:rPr lang="zh-TW" altLang="en-US" dirty="0" smtClean="0">
                <a:solidFill>
                  <a:srgbClr val="C00000"/>
                </a:solidFill>
              </a:rPr>
              <a:t>正取生繳交資料截</a:t>
            </a:r>
            <a:r>
              <a:rPr lang="zh-TW" altLang="en-US" dirty="0">
                <a:solidFill>
                  <a:srgbClr val="C00000"/>
                </a:solidFill>
              </a:rPr>
              <a:t>止</a:t>
            </a:r>
          </a:p>
        </p:txBody>
      </p:sp>
      <p:sp>
        <p:nvSpPr>
          <p:cNvPr id="9" name="矩形 8"/>
          <p:cNvSpPr/>
          <p:nvPr/>
        </p:nvSpPr>
        <p:spPr>
          <a:xfrm>
            <a:off x="7774237" y="1844824"/>
            <a:ext cx="949734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7832194" y="2285366"/>
            <a:ext cx="946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113.5.1</a:t>
            </a:r>
          </a:p>
          <a:p>
            <a:r>
              <a:rPr lang="zh-TW" altLang="en-US" dirty="0" smtClean="0">
                <a:solidFill>
                  <a:srgbClr val="C00000"/>
                </a:solidFill>
              </a:rPr>
              <a:t>通知備取生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11" name="向右箭號 10"/>
          <p:cNvSpPr/>
          <p:nvPr/>
        </p:nvSpPr>
        <p:spPr>
          <a:xfrm>
            <a:off x="3621739" y="2045214"/>
            <a:ext cx="1605148" cy="1656184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616792" y="2581797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solidFill>
                  <a:srgbClr val="C00000"/>
                </a:solidFill>
              </a:rPr>
              <a:t>書面資料最</a:t>
            </a:r>
            <a:r>
              <a:rPr lang="zh-TW" altLang="en-US" dirty="0" smtClean="0">
                <a:solidFill>
                  <a:srgbClr val="C00000"/>
                </a:solidFill>
              </a:rPr>
              <a:t>慢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pPr algn="ctr"/>
            <a:r>
              <a:rPr lang="en-US" altLang="zh-TW" dirty="0" smtClean="0">
                <a:solidFill>
                  <a:srgbClr val="C00000"/>
                </a:solidFill>
              </a:rPr>
              <a:t>113.4.1</a:t>
            </a:r>
            <a:r>
              <a:rPr lang="zh-TW" altLang="en-US" dirty="0">
                <a:solidFill>
                  <a:srgbClr val="C00000"/>
                </a:solidFill>
              </a:rPr>
              <a:t>寄出</a:t>
            </a:r>
          </a:p>
        </p:txBody>
      </p:sp>
      <p:sp>
        <p:nvSpPr>
          <p:cNvPr id="13" name="矩形 12"/>
          <p:cNvSpPr/>
          <p:nvPr/>
        </p:nvSpPr>
        <p:spPr>
          <a:xfrm>
            <a:off x="4968992" y="4625772"/>
            <a:ext cx="303702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dirty="0"/>
              <a:t>1.</a:t>
            </a:r>
            <a:r>
              <a:rPr lang="zh-TW" altLang="en-US" dirty="0"/>
              <a:t>各醫院院區合約書</a:t>
            </a:r>
          </a:p>
          <a:p>
            <a:r>
              <a:rPr lang="en-US" altLang="zh-TW" dirty="0" smtClean="0"/>
              <a:t>2</a:t>
            </a:r>
            <a:r>
              <a:rPr lang="en-US" altLang="zh-TW" dirty="0"/>
              <a:t>.</a:t>
            </a:r>
            <a:r>
              <a:rPr lang="zh-TW" altLang="en-US" dirty="0"/>
              <a:t>國中畢業證書正本</a:t>
            </a:r>
          </a:p>
          <a:p>
            <a:r>
              <a:rPr lang="en-US" altLang="zh-TW" dirty="0" smtClean="0"/>
              <a:t>3</a:t>
            </a:r>
            <a:r>
              <a:rPr lang="en-US" altLang="zh-TW" dirty="0"/>
              <a:t>.</a:t>
            </a:r>
            <a:r>
              <a:rPr lang="zh-TW" altLang="en-US" dirty="0"/>
              <a:t>個人資料使用授權同意書</a:t>
            </a:r>
          </a:p>
          <a:p>
            <a:r>
              <a:rPr lang="en-US" altLang="zh-TW" dirty="0" smtClean="0"/>
              <a:t>4</a:t>
            </a:r>
            <a:r>
              <a:rPr lang="en-US" altLang="zh-TW" dirty="0"/>
              <a:t>.</a:t>
            </a:r>
            <a:r>
              <a:rPr lang="zh-TW" altLang="en-US" dirty="0"/>
              <a:t>各醫院院區所需資料</a:t>
            </a:r>
          </a:p>
        </p:txBody>
      </p:sp>
    </p:spTree>
    <p:extLst>
      <p:ext uri="{BB962C8B-B14F-4D97-AF65-F5344CB8AC3E}">
        <p14:creationId xmlns:p14="http://schemas.microsoft.com/office/powerpoint/2010/main" val="40909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重要時程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3528" y="1916832"/>
            <a:ext cx="1584176" cy="3168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srgbClr val="C00000"/>
                </a:solidFill>
              </a:rPr>
              <a:t>113.2.23</a:t>
            </a:r>
          </a:p>
          <a:p>
            <a:pPr algn="ctr"/>
            <a:r>
              <a:rPr lang="en-US" altLang="zh-TW" sz="2800" dirty="0" smtClean="0">
                <a:solidFill>
                  <a:srgbClr val="C00000"/>
                </a:solidFill>
              </a:rPr>
              <a:t>~</a:t>
            </a:r>
          </a:p>
          <a:p>
            <a:pPr algn="ctr"/>
            <a:r>
              <a:rPr lang="en-US" altLang="zh-TW" sz="2800" dirty="0" smtClean="0">
                <a:solidFill>
                  <a:srgbClr val="C00000"/>
                </a:solidFill>
              </a:rPr>
              <a:t>113.3.29</a:t>
            </a:r>
          </a:p>
          <a:p>
            <a:pPr algn="ctr"/>
            <a:r>
              <a:rPr lang="zh-TW" altLang="en-US" sz="2800" dirty="0" smtClean="0">
                <a:solidFill>
                  <a:srgbClr val="C00000"/>
                </a:solidFill>
              </a:rPr>
              <a:t>報名</a:t>
            </a:r>
            <a:endParaRPr lang="en-US" altLang="zh-TW" sz="2800" dirty="0" smtClean="0">
              <a:solidFill>
                <a:srgbClr val="C00000"/>
              </a:solidFill>
            </a:endParaRPr>
          </a:p>
        </p:txBody>
      </p:sp>
      <p:sp>
        <p:nvSpPr>
          <p:cNvPr id="5" name="向右箭號 4"/>
          <p:cNvSpPr/>
          <p:nvPr/>
        </p:nvSpPr>
        <p:spPr>
          <a:xfrm>
            <a:off x="4861116" y="3005336"/>
            <a:ext cx="2664296" cy="1863824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428427" y="3501008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solidFill>
                  <a:srgbClr val="C00000"/>
                </a:solidFill>
              </a:rPr>
              <a:t>書面資料最</a:t>
            </a:r>
            <a:r>
              <a:rPr lang="zh-TW" altLang="en-US" dirty="0" smtClean="0">
                <a:solidFill>
                  <a:srgbClr val="C00000"/>
                </a:solidFill>
              </a:rPr>
              <a:t>慢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pPr algn="ctr"/>
            <a:r>
              <a:rPr lang="en-US" altLang="zh-TW" dirty="0" smtClean="0">
                <a:solidFill>
                  <a:srgbClr val="C00000"/>
                </a:solidFill>
              </a:rPr>
              <a:t>113.4.1</a:t>
            </a:r>
            <a:r>
              <a:rPr lang="zh-TW" altLang="en-US" dirty="0">
                <a:solidFill>
                  <a:srgbClr val="C00000"/>
                </a:solidFill>
              </a:rPr>
              <a:t>寄出</a:t>
            </a:r>
          </a:p>
        </p:txBody>
      </p:sp>
      <p:sp>
        <p:nvSpPr>
          <p:cNvPr id="7" name="向右箭號 6"/>
          <p:cNvSpPr/>
          <p:nvPr/>
        </p:nvSpPr>
        <p:spPr>
          <a:xfrm>
            <a:off x="2112266" y="3005336"/>
            <a:ext cx="2664296" cy="1656184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952516" y="3501007"/>
            <a:ext cx="23042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C00000"/>
                </a:solidFill>
              </a:rPr>
              <a:t>113.4.30</a:t>
            </a:r>
          </a:p>
          <a:p>
            <a:r>
              <a:rPr lang="zh-TW" altLang="en-US" dirty="0" smtClean="0">
                <a:solidFill>
                  <a:srgbClr val="C00000"/>
                </a:solidFill>
              </a:rPr>
              <a:t>正取生繳交資料截</a:t>
            </a:r>
            <a:r>
              <a:rPr lang="zh-TW" altLang="en-US" dirty="0">
                <a:solidFill>
                  <a:srgbClr val="C00000"/>
                </a:solidFill>
              </a:rPr>
              <a:t>止</a:t>
            </a:r>
          </a:p>
        </p:txBody>
      </p:sp>
      <p:sp>
        <p:nvSpPr>
          <p:cNvPr id="9" name="矩形 8"/>
          <p:cNvSpPr/>
          <p:nvPr/>
        </p:nvSpPr>
        <p:spPr>
          <a:xfrm>
            <a:off x="7609966" y="2348880"/>
            <a:ext cx="1210506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7740352" y="2780928"/>
            <a:ext cx="946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113.5.1</a:t>
            </a:r>
          </a:p>
          <a:p>
            <a:r>
              <a:rPr lang="zh-TW" altLang="en-US" dirty="0" smtClean="0">
                <a:solidFill>
                  <a:srgbClr val="C00000"/>
                </a:solidFill>
              </a:rPr>
              <a:t>通知備取生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19356" y="5085184"/>
            <a:ext cx="303702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dirty="0"/>
              <a:t>1.</a:t>
            </a:r>
            <a:r>
              <a:rPr lang="zh-TW" altLang="en-US" dirty="0"/>
              <a:t>各醫院院區合約書</a:t>
            </a:r>
          </a:p>
          <a:p>
            <a:r>
              <a:rPr lang="en-US" altLang="zh-TW" dirty="0" smtClean="0"/>
              <a:t>2</a:t>
            </a:r>
            <a:r>
              <a:rPr lang="en-US" altLang="zh-TW" dirty="0"/>
              <a:t>.</a:t>
            </a:r>
            <a:r>
              <a:rPr lang="zh-TW" altLang="en-US" dirty="0"/>
              <a:t>國中畢業證書正本</a:t>
            </a:r>
          </a:p>
          <a:p>
            <a:r>
              <a:rPr lang="en-US" altLang="zh-TW" dirty="0" smtClean="0"/>
              <a:t>3</a:t>
            </a:r>
            <a:r>
              <a:rPr lang="en-US" altLang="zh-TW" dirty="0"/>
              <a:t>.</a:t>
            </a:r>
            <a:r>
              <a:rPr lang="zh-TW" altLang="en-US" dirty="0"/>
              <a:t>個人資料使用授權同意書</a:t>
            </a:r>
          </a:p>
          <a:p>
            <a:r>
              <a:rPr lang="en-US" altLang="zh-TW" dirty="0" smtClean="0"/>
              <a:t>4</a:t>
            </a:r>
            <a:r>
              <a:rPr lang="en-US" altLang="zh-TW" dirty="0"/>
              <a:t>.</a:t>
            </a:r>
            <a:r>
              <a:rPr lang="zh-TW" altLang="en-US" dirty="0"/>
              <a:t>各醫院院區所需資料</a:t>
            </a:r>
          </a:p>
        </p:txBody>
      </p:sp>
    </p:spTree>
    <p:extLst>
      <p:ext uri="{BB962C8B-B14F-4D97-AF65-F5344CB8AC3E}">
        <p14:creationId xmlns:p14="http://schemas.microsoft.com/office/powerpoint/2010/main" val="213311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31640"/>
            <a:ext cx="4032448" cy="403244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37492" y="2204864"/>
            <a:ext cx="237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又期待</a:t>
            </a:r>
            <a:endParaRPr lang="en-US" altLang="zh-TW" sz="4000" b="1" dirty="0" smtClean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b="1" dirty="0" smtClean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又</a:t>
            </a:r>
            <a:endParaRPr lang="en-US" altLang="zh-TW" sz="4000" b="1" dirty="0" smtClean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 smtClean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害怕</a:t>
            </a:r>
            <a:endParaRPr lang="zh-TW" altLang="en-US" sz="4000" b="1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11560" y="5157192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有報名就有機會</a:t>
            </a:r>
            <a:endParaRPr lang="zh-TW" altLang="en-US" sz="4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65294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051"/>
          <p:cNvSpPr txBox="1">
            <a:spLocks noChangeArrowheads="1"/>
          </p:cNvSpPr>
          <p:nvPr/>
        </p:nvSpPr>
        <p:spPr bwMode="auto">
          <a:xfrm>
            <a:off x="174767" y="-171400"/>
            <a:ext cx="8938487" cy="14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-70"/>
                <a:ea typeface="新細明體" pitchFamily="18" charset="-12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-70"/>
                <a:ea typeface="新細明體" pitchFamily="18" charset="-12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-70"/>
                <a:ea typeface="新細明體" pitchFamily="18" charset="-12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-70"/>
                <a:ea typeface="新細明體" pitchFamily="18" charset="-12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-70"/>
                <a:ea typeface="新細明體" pitchFamily="18" charset="-12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-7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-70"/>
                <a:ea typeface="新細明體" pitchFamily="18" charset="-12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-7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-70"/>
                <a:ea typeface="新細明體" pitchFamily="18" charset="-12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-7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-70"/>
                <a:ea typeface="新細明體" pitchFamily="18" charset="-12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-7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-70"/>
                <a:ea typeface="新細明體" pitchFamily="18" charset="-120"/>
              </a:defRPr>
            </a:lvl9pPr>
          </a:lstStyle>
          <a:p>
            <a:pPr algn="ctr">
              <a:lnSpc>
                <a:spcPts val="4000"/>
              </a:lnSpc>
              <a:spcBef>
                <a:spcPts val="2250"/>
              </a:spcBef>
              <a:buClrTx/>
              <a:buFontTx/>
              <a:buNone/>
            </a:pPr>
            <a:endParaRPr lang="en-US" altLang="zh-TW" sz="6000" b="1" dirty="0">
              <a:solidFill>
                <a:srgbClr val="9933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2250"/>
              </a:spcBef>
              <a:buClrTx/>
              <a:buFontTx/>
              <a:buNone/>
            </a:pPr>
            <a:r>
              <a:rPr lang="zh-TW" altLang="en-US" sz="5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您期待有一個甚麼樣的未來</a:t>
            </a:r>
            <a:r>
              <a:rPr lang="en-US" altLang="zh-TW" sz="5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GB" sz="54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627784" y="1667264"/>
            <a:ext cx="3168352" cy="2808312"/>
            <a:chOff x="2627784" y="1667264"/>
            <a:chExt cx="3168352" cy="2808312"/>
          </a:xfrm>
        </p:grpSpPr>
        <p:sp>
          <p:nvSpPr>
            <p:cNvPr id="4" name="十角星形 3"/>
            <p:cNvSpPr/>
            <p:nvPr/>
          </p:nvSpPr>
          <p:spPr bwMode="auto">
            <a:xfrm>
              <a:off x="2627784" y="1667264"/>
              <a:ext cx="3168352" cy="2808312"/>
            </a:xfrm>
            <a:prstGeom prst="star10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-70"/>
                <a:buNone/>
                <a:tabLst/>
              </a:pPr>
              <a:endParaRPr kumimoji="0" lang="zh-TW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-70"/>
                <a:ea typeface="新細明體" pitchFamily="18" charset="-120"/>
              </a:endParaRPr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3347864" y="256358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專業</a:t>
              </a: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1040734" y="4049688"/>
            <a:ext cx="3168352" cy="2808312"/>
            <a:chOff x="1040734" y="4049688"/>
            <a:chExt cx="3168352" cy="2808312"/>
          </a:xfrm>
        </p:grpSpPr>
        <p:sp>
          <p:nvSpPr>
            <p:cNvPr id="9" name="十角星形 8"/>
            <p:cNvSpPr/>
            <p:nvPr/>
          </p:nvSpPr>
          <p:spPr bwMode="auto">
            <a:xfrm>
              <a:off x="1040734" y="4049688"/>
              <a:ext cx="3168352" cy="2808312"/>
            </a:xfrm>
            <a:prstGeom prst="star10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-70"/>
                <a:buNone/>
                <a:tabLst/>
              </a:pPr>
              <a:endParaRPr kumimoji="0" lang="zh-TW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-70"/>
                <a:ea typeface="新細明體" pitchFamily="18" charset="-12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1907704" y="4757372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助人</a:t>
              </a: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4499992" y="4049688"/>
            <a:ext cx="3168352" cy="2808312"/>
            <a:chOff x="4499992" y="4049688"/>
            <a:chExt cx="3168352" cy="2808312"/>
          </a:xfrm>
        </p:grpSpPr>
        <p:sp>
          <p:nvSpPr>
            <p:cNvPr id="6" name="十角星形 5"/>
            <p:cNvSpPr/>
            <p:nvPr/>
          </p:nvSpPr>
          <p:spPr bwMode="auto">
            <a:xfrm>
              <a:off x="4499992" y="4049688"/>
              <a:ext cx="3168352" cy="2808312"/>
            </a:xfrm>
            <a:prstGeom prst="star10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-70"/>
                <a:buNone/>
                <a:tabLst/>
              </a:pPr>
              <a:endParaRPr kumimoji="0" lang="zh-TW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-70"/>
                <a:ea typeface="新細明體" pitchFamily="18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220072" y="4926129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高薪</a:t>
              </a:r>
            </a:p>
          </p:txBody>
        </p:sp>
      </p:grpSp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18F22CF0-8D25-4B00-9BE1-14FF1C45F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57325"/>
            <a:ext cx="8424936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32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83568" y="692696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聽聽他們怎麼說</a:t>
            </a:r>
            <a:endParaRPr lang="zh-TW" altLang="en-US" sz="5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02" y="2132856"/>
            <a:ext cx="3126457" cy="3312897"/>
          </a:xfrm>
          <a:prstGeom prst="rect">
            <a:avLst/>
          </a:prstGeom>
        </p:spPr>
      </p:pic>
      <p:pic>
        <p:nvPicPr>
          <p:cNvPr id="4" name="圖片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96952"/>
            <a:ext cx="2764303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65664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83568" y="548680"/>
            <a:ext cx="7488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心動不如行動</a:t>
            </a:r>
            <a:endParaRPr lang="zh-TW" altLang="en-US" sz="6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2856"/>
            <a:ext cx="5778021" cy="324036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827584" y="580526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流淚撒種的，才能歡呼收割</a:t>
            </a:r>
            <a:endParaRPr lang="zh-TW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87116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字方塊 4"/>
          <p:cNvSpPr txBox="1">
            <a:spLocks noChangeArrowheads="1"/>
          </p:cNvSpPr>
          <p:nvPr/>
        </p:nvSpPr>
        <p:spPr bwMode="auto">
          <a:xfrm>
            <a:off x="250825" y="260350"/>
            <a:ext cx="4968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FEB80A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ADDC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600">
                <a:latin typeface="標楷體" panose="03000509000000000000" pitchFamily="65" charset="-120"/>
                <a:ea typeface="標楷體" panose="03000509000000000000" pitchFamily="65" charset="-120"/>
              </a:rPr>
              <a:t>會後問答</a:t>
            </a:r>
          </a:p>
        </p:txBody>
      </p:sp>
      <p:pic>
        <p:nvPicPr>
          <p:cNvPr id="6" name="圖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4" t="10683" r="9708" b="11292"/>
          <a:stretch>
            <a:fillRect/>
          </a:stretch>
        </p:blipFill>
        <p:spPr bwMode="auto">
          <a:xfrm>
            <a:off x="660400" y="2474913"/>
            <a:ext cx="35448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文字方塊 6"/>
          <p:cNvSpPr txBox="1">
            <a:spLocks noChangeArrowheads="1"/>
          </p:cNvSpPr>
          <p:nvPr/>
        </p:nvSpPr>
        <p:spPr bwMode="auto">
          <a:xfrm>
            <a:off x="685800" y="1628775"/>
            <a:ext cx="3454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FEB80A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ADDC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6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報名網址</a:t>
            </a: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2474913"/>
            <a:ext cx="3570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文字方塊 8"/>
          <p:cNvSpPr txBox="1">
            <a:spLocks noChangeArrowheads="1"/>
          </p:cNvSpPr>
          <p:nvPr/>
        </p:nvSpPr>
        <p:spPr bwMode="auto">
          <a:xfrm>
            <a:off x="4921250" y="1628775"/>
            <a:ext cx="3454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FEB80A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ADDC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6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九年級社群</a:t>
            </a:r>
          </a:p>
        </p:txBody>
      </p:sp>
    </p:spTree>
    <p:extLst>
      <p:ext uri="{BB962C8B-B14F-4D97-AF65-F5344CB8AC3E}">
        <p14:creationId xmlns:p14="http://schemas.microsoft.com/office/powerpoint/2010/main" val="122069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2627784" y="1667264"/>
            <a:ext cx="3168352" cy="2808312"/>
            <a:chOff x="2627784" y="1667264"/>
            <a:chExt cx="3168352" cy="2808312"/>
          </a:xfrm>
        </p:grpSpPr>
        <p:sp>
          <p:nvSpPr>
            <p:cNvPr id="4" name="十角星形 3"/>
            <p:cNvSpPr/>
            <p:nvPr/>
          </p:nvSpPr>
          <p:spPr bwMode="auto">
            <a:xfrm>
              <a:off x="2627784" y="1667264"/>
              <a:ext cx="3168352" cy="2808312"/>
            </a:xfrm>
            <a:prstGeom prst="star10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-70"/>
                <a:buNone/>
                <a:tabLst/>
              </a:pPr>
              <a:endParaRPr kumimoji="0" lang="zh-TW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-70"/>
                <a:ea typeface="新細明體" pitchFamily="18" charset="-120"/>
              </a:endParaRPr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3347864" y="256358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專業</a:t>
              </a:r>
              <a:endParaRPr lang="zh-TW" altLang="en-US" sz="6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1040734" y="4049688"/>
            <a:ext cx="3168352" cy="2808312"/>
            <a:chOff x="1040734" y="4049688"/>
            <a:chExt cx="3168352" cy="2808312"/>
          </a:xfrm>
        </p:grpSpPr>
        <p:sp>
          <p:nvSpPr>
            <p:cNvPr id="9" name="十角星形 8"/>
            <p:cNvSpPr/>
            <p:nvPr/>
          </p:nvSpPr>
          <p:spPr bwMode="auto">
            <a:xfrm>
              <a:off x="1040734" y="4049688"/>
              <a:ext cx="3168352" cy="2808312"/>
            </a:xfrm>
            <a:prstGeom prst="star10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-70"/>
                <a:buNone/>
                <a:tabLst/>
              </a:pPr>
              <a:endParaRPr kumimoji="0" lang="zh-TW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-70"/>
                <a:ea typeface="新細明體" pitchFamily="18" charset="-12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1907704" y="4757372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助人</a:t>
              </a:r>
              <a:endParaRPr lang="zh-TW" altLang="en-US" sz="6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4499992" y="4049688"/>
            <a:ext cx="3168352" cy="2808312"/>
            <a:chOff x="4499992" y="4049688"/>
            <a:chExt cx="3168352" cy="2808312"/>
          </a:xfrm>
        </p:grpSpPr>
        <p:sp>
          <p:nvSpPr>
            <p:cNvPr id="6" name="十角星形 5"/>
            <p:cNvSpPr/>
            <p:nvPr/>
          </p:nvSpPr>
          <p:spPr bwMode="auto">
            <a:xfrm>
              <a:off x="4499992" y="4049688"/>
              <a:ext cx="3168352" cy="2808312"/>
            </a:xfrm>
            <a:prstGeom prst="star10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-70"/>
                <a:buNone/>
                <a:tabLst/>
              </a:pPr>
              <a:endParaRPr kumimoji="0" lang="zh-TW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-70"/>
                <a:ea typeface="新細明體" pitchFamily="18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220072" y="4926129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高薪</a:t>
              </a:r>
              <a:endParaRPr lang="zh-TW" altLang="en-US" sz="6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7308304" y="234888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興趣</a:t>
            </a:r>
            <a:endParaRPr lang="en-US" altLang="zh-TW" dirty="0" smtClean="0"/>
          </a:p>
          <a:p>
            <a:r>
              <a:rPr lang="zh-TW" altLang="en-US" dirty="0"/>
              <a:t>斜</a:t>
            </a:r>
            <a:r>
              <a:rPr lang="zh-TW" altLang="en-US" dirty="0" smtClean="0"/>
              <a:t>槓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0447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3663396" y="2381762"/>
            <a:ext cx="5639054" cy="4289612"/>
            <a:chOff x="3663396" y="2381762"/>
            <a:chExt cx="5639054" cy="4289612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3396" y="2381762"/>
              <a:ext cx="5639054" cy="4289612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8182241" y="2780928"/>
              <a:ext cx="738664" cy="345638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eaVert" wrap="square" rtlCol="0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東部專案</a:t>
              </a:r>
              <a:endPara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15761" y="2006620"/>
            <a:ext cx="428835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北區五專聯合免試入學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3" y="4976"/>
            <a:ext cx="8752302" cy="155181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8" y="2780928"/>
            <a:ext cx="4122446" cy="389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7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 rot="20468769">
            <a:off x="338030" y="668246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4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年學雜費全免</a:t>
            </a:r>
            <a:endParaRPr lang="zh-TW" altLang="en-US" sz="48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 rot="1835345">
            <a:off x="5509107" y="717431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住宿費</a:t>
            </a:r>
            <a:endParaRPr lang="zh-TW" altLang="en-US" sz="4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871700" y="1659961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生活費</a:t>
            </a:r>
            <a:r>
              <a:rPr lang="en-US" altLang="zh-TW" sz="4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5,000</a:t>
            </a:r>
            <a:r>
              <a:rPr lang="zh-TW" altLang="en-US" sz="4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4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4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zh-TW" altLang="en-US" sz="4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49352" y="2845405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獎學金</a:t>
            </a:r>
            <a:r>
              <a:rPr lang="en-US" altLang="zh-TW" sz="48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3,000</a:t>
            </a:r>
            <a:r>
              <a:rPr lang="zh-TW" altLang="en-US" sz="48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48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48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二年級以後</a:t>
            </a:r>
            <a:r>
              <a:rPr lang="en-US" altLang="zh-TW" sz="28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除號 5"/>
          <p:cNvSpPr/>
          <p:nvPr/>
        </p:nvSpPr>
        <p:spPr>
          <a:xfrm>
            <a:off x="-1620688" y="3850754"/>
            <a:ext cx="12385376" cy="372861"/>
          </a:xfrm>
          <a:prstGeom prst="mathDivide">
            <a:avLst>
              <a:gd name="adj1" fmla="val 23520"/>
              <a:gd name="adj2" fmla="val 2930"/>
              <a:gd name="adj3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3728" y="4357858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學業成績</a:t>
            </a:r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70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分以上</a:t>
            </a:r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7504" y="53230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畢業後回院服務</a:t>
            </a:r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5724128" y="3981628"/>
            <a:ext cx="4428492" cy="2682941"/>
            <a:chOff x="971600" y="4487640"/>
            <a:chExt cx="5904656" cy="3514692"/>
          </a:xfrm>
        </p:grpSpPr>
        <p:sp>
          <p:nvSpPr>
            <p:cNvPr id="10" name="爆炸 2 9"/>
            <p:cNvSpPr/>
            <p:nvPr/>
          </p:nvSpPr>
          <p:spPr bwMode="auto">
            <a:xfrm>
              <a:off x="971600" y="4487640"/>
              <a:ext cx="5904656" cy="3514692"/>
            </a:xfrm>
            <a:prstGeom prst="irregularSeal2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-70"/>
                <a:buNone/>
                <a:tabLst/>
              </a:pPr>
              <a:endParaRPr kumimoji="0" lang="zh-TW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-70"/>
                <a:ea typeface="新細明體" pitchFamily="18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2343145" y="5548544"/>
              <a:ext cx="3161565" cy="1331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入學就找到工作了</a:t>
              </a:r>
              <a:endPara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901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060848"/>
            <a:ext cx="7181786" cy="249760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07704" y="836712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若成績未達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分，自付費用估算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652120" y="1722294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不含生活費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761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83568" y="764704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甄選及報名方式</a:t>
            </a:r>
            <a:endParaRPr lang="zh-TW" altLang="en-US" sz="5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82" y="2348880"/>
            <a:ext cx="4243444" cy="23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365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534400" cy="758825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4600" dirty="0">
                <a:latin typeface="標楷體" pitchFamily="65" charset="-120"/>
                <a:ea typeface="標楷體" pitchFamily="65" charset="-120"/>
              </a:rPr>
              <a:t>甄選方式</a:t>
            </a:r>
            <a:endParaRPr lang="zh-TW" altLang="en-US" sz="4600" dirty="0" smtClean="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250825" y="1482725"/>
            <a:ext cx="8785225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FEB80A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ADDC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38AC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kumimoji="0"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報名資格（招生對象）</a:t>
            </a:r>
            <a:r>
              <a:rPr kumimoji="0"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kumimoji="0"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5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kumimoji="0" lang="zh-TW" altLang="en-US" sz="58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戶籍所在地</a:t>
            </a:r>
            <a:r>
              <a:rPr kumimoji="0" lang="zh-TW" altLang="en-US" sz="5800" dirty="0">
                <a:latin typeface="標楷體" panose="03000509000000000000" pitchFamily="65" charset="-120"/>
                <a:ea typeface="標楷體" panose="03000509000000000000" pitchFamily="65" charset="-120"/>
              </a:rPr>
              <a:t>為臺東或</a:t>
            </a:r>
            <a:endParaRPr kumimoji="0" lang="en-US" altLang="zh-TW" sz="5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5800" dirty="0">
                <a:latin typeface="標楷體" panose="03000509000000000000" pitchFamily="65" charset="-120"/>
                <a:ea typeface="標楷體" panose="03000509000000000000" pitchFamily="65" charset="-120"/>
              </a:rPr>
              <a:t>    花蓮地區，且為該地</a:t>
            </a:r>
            <a:endParaRPr kumimoji="0" lang="en-US" altLang="zh-TW" sz="5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5800" dirty="0">
                <a:latin typeface="標楷體" panose="03000509000000000000" pitchFamily="65" charset="-120"/>
                <a:ea typeface="標楷體" panose="03000509000000000000" pitchFamily="65" charset="-120"/>
              </a:rPr>
              <a:t>    區國中</a:t>
            </a:r>
            <a:r>
              <a:rPr kumimoji="0" lang="zh-TW" altLang="en-US" sz="5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畢業之學生                 </a:t>
            </a:r>
            <a:endParaRPr kumimoji="0" lang="en-US" altLang="zh-TW" sz="58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58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kumimoji="0" lang="zh-TW" altLang="en-US" sz="58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（含非應屆）</a:t>
            </a:r>
            <a:r>
              <a:rPr kumimoji="0" lang="zh-TW" altLang="en-US" sz="5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0" lang="en-US" altLang="zh-TW" sz="5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dist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836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3249</TotalTime>
  <Words>1054</Words>
  <Application>Microsoft Office PowerPoint</Application>
  <PresentationFormat>如螢幕大小 (4:3)</PresentationFormat>
  <Paragraphs>173</Paragraphs>
  <Slides>32</Slides>
  <Notes>0</Notes>
  <HiddenSlides>1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3" baseType="lpstr">
      <vt:lpstr>微軟正黑體</vt:lpstr>
      <vt:lpstr>新細明體</vt:lpstr>
      <vt:lpstr>標楷體</vt:lpstr>
      <vt:lpstr>Arial</vt:lpstr>
      <vt:lpstr>Calibri</vt:lpstr>
      <vt:lpstr>Georgia</vt:lpstr>
      <vt:lpstr>Times New Roman</vt:lpstr>
      <vt:lpstr>Trebuchet MS</vt:lpstr>
      <vt:lpstr>Wingdings</vt:lpstr>
      <vt:lpstr>Wingdings 2</vt:lpstr>
      <vt:lpstr>Office 佈景主題</vt:lpstr>
      <vt:lpstr>門諾醫院東部地區五年制護理科獎助生甄選入學 活動開始囉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甄選方式</vt:lpstr>
      <vt:lpstr>PowerPoint 簡報</vt:lpstr>
      <vt:lpstr>PowerPoint 簡報</vt:lpstr>
      <vt:lpstr>PowerPoint 簡報</vt:lpstr>
      <vt:lpstr>PowerPoint 簡報</vt:lpstr>
      <vt:lpstr>錄取標準暨名額分發方式:同分比序</vt:lpstr>
      <vt:lpstr>PowerPoint 簡報</vt:lpstr>
      <vt:lpstr>重要時程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補列印報名表1: https://exam3.mkc.edu.tw/</vt:lpstr>
      <vt:lpstr>補列印報名表2: https://exam3.mkc.edu.tw/</vt:lpstr>
      <vt:lpstr>PowerPoint 簡報</vt:lpstr>
      <vt:lpstr>重要時程</vt:lpstr>
      <vt:lpstr>重要時程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朱珮儀_IRB專碼</dc:creator>
  <cp:lastModifiedBy>鄭金鳳_護理部</cp:lastModifiedBy>
  <cp:revision>305</cp:revision>
  <cp:lastPrinted>2020-12-18T07:03:40Z</cp:lastPrinted>
  <dcterms:created xsi:type="dcterms:W3CDTF">2018-08-09T01:03:35Z</dcterms:created>
  <dcterms:modified xsi:type="dcterms:W3CDTF">2024-03-07T01:46:11Z</dcterms:modified>
</cp:coreProperties>
</file>