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3" r:id="rId6"/>
    <p:sldId id="264" r:id="rId7"/>
    <p:sldId id="272" r:id="rId8"/>
    <p:sldId id="273" r:id="rId9"/>
    <p:sldId id="274" r:id="rId10"/>
    <p:sldId id="275" r:id="rId11"/>
    <p:sldId id="289" r:id="rId12"/>
    <p:sldId id="265" r:id="rId13"/>
    <p:sldId id="277" r:id="rId14"/>
    <p:sldId id="266" r:id="rId15"/>
    <p:sldId id="288" r:id="rId16"/>
    <p:sldId id="267" r:id="rId17"/>
    <p:sldId id="286" r:id="rId18"/>
    <p:sldId id="284" r:id="rId19"/>
    <p:sldId id="282" r:id="rId20"/>
    <p:sldId id="283" r:id="rId21"/>
    <p:sldId id="2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2" d="100"/>
          <a:sy n="102" d="100"/>
        </p:scale>
        <p:origin x="-24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F8F6-9BE8-4CB2-B0D6-7218173175C0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3DCC-10BA-4568-8E2C-CEFB17844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9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3DCC-10BA-4568-8E2C-CEFB178441F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E8D7DC-B793-4341-B257-A04890C12C7E}" type="datetimeFigureOut">
              <a:rPr lang="zh-TW" altLang="en-US" smtClean="0"/>
              <a:pPr/>
              <a:t>2022/6/16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AD0679-88D2-421E-8D9F-6C95FAC49A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7000">
              <a:schemeClr val="tx2">
                <a:lumMod val="60000"/>
                <a:lumOff val="40000"/>
                <a:alpha val="4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7824" y="3068960"/>
            <a:ext cx="5328592" cy="1152128"/>
          </a:xfrm>
        </p:spPr>
        <p:txBody>
          <a:bodyPr>
            <a:noAutofit/>
          </a:bodyPr>
          <a:lstStyle/>
          <a:p>
            <a:pPr algn="l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111.06.13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（星期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00--20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00</a:t>
            </a:r>
            <a:endParaRPr lang="zh-TW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地點：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線上會議室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主持人：李恩銘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校長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報告人：藍連欉主任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967880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111</a:t>
            </a:r>
            <a:r>
              <a:rPr lang="zh-TW" altLang="en-US" sz="5400" b="1" dirty="0" smtClean="0">
                <a:latin typeface="+mn-ea"/>
                <a:ea typeface="+mn-ea"/>
              </a:rPr>
              <a:t>年度</a:t>
            </a:r>
            <a:r>
              <a:rPr lang="zh-TW" altLang="en-US" sz="5400" b="1" dirty="0" smtClean="0"/>
              <a:t>花崗國中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dirty="0" smtClean="0"/>
              <a:t>技藝教育家長</a:t>
            </a:r>
            <a:r>
              <a:rPr lang="zh-TW" altLang="en-US" sz="5400" b="1" dirty="0" smtClean="0"/>
              <a:t>說明會</a:t>
            </a:r>
            <a:endParaRPr lang="zh-TW" altLang="en-US" sz="5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八、遴輔會議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76056" y="1052736"/>
            <a:ext cx="37753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召開會議討論開班事宜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7437"/>
            <a:ext cx="3156350" cy="2367262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68" y="3284984"/>
            <a:ext cx="3168352" cy="2376264"/>
          </a:xfrm>
          <a:prstGeom prst="round2Diag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3" y="3140968"/>
            <a:ext cx="3575381" cy="26815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3035829" cy="2276871"/>
          </a:xfrm>
          <a:prstGeom prst="rect">
            <a:avLst/>
          </a:prstGeom>
        </p:spPr>
      </p:pic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2843808" y="2041571"/>
            <a:ext cx="388843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課程內容：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概論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護理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高齡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照護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810344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九、護理職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群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28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7606"/>
            <a:ext cx="3072341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8235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十、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電機電子職群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5369"/>
            <a:ext cx="3140400" cy="235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79512" y="1268760"/>
            <a:ext cx="36004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課程內容：職群概論、室內與工業配線、工業與視聽電子、資訊運用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71">
            <a:off x="4089046" y="3872254"/>
            <a:ext cx="3229356" cy="242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68" y="405411"/>
            <a:ext cx="4416489" cy="331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" y="3141707"/>
            <a:ext cx="4367808" cy="327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十一、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食品職群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9512" y="1340768"/>
            <a:ext cx="36004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課程內容：職群概論、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中式米麵食加工、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西點烘焙、蔬果加工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4744">
            <a:off x="5664907" y="3698572"/>
            <a:ext cx="1824188" cy="2433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683568" y="1141596"/>
            <a:ext cx="403244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課程內容：職群概論、汽機車基本認識、汽車美容、引擎基礎實習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39000" cy="79208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十二、動力機械職群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34714"/>
            <a:ext cx="3662712" cy="274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" y="2853695"/>
            <a:ext cx="4495206" cy="336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1115616" y="1628800"/>
            <a:ext cx="6912768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動力機械職群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機車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第一名：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911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呂澤宏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動力機械職群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機車第二名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902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劉語恩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食品職群第五名：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911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蔡欣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妤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2392"/>
            <a:ext cx="7239000" cy="810344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十三、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技藝競賽榮譽榜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7848872" cy="345638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第二學期約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月份可參加技藝競賽，若創佳績，即可獲得免試入學的加分機會。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多元學習表現之競賽表現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總分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47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縣賽：第一名</a:t>
            </a:r>
            <a:r>
              <a:rPr lang="en-US" altLang="zh-TW" sz="33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第二名</a:t>
            </a:r>
            <a:r>
              <a:rPr lang="en-US" altLang="zh-TW" sz="33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第三名</a:t>
            </a:r>
            <a:r>
              <a:rPr lang="en-US" altLang="zh-TW" sz="33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十四</a:t>
            </a:r>
            <a:r>
              <a:rPr lang="zh-TW" altLang="zh-TW" sz="4800" b="1" dirty="0" smtClean="0">
                <a:solidFill>
                  <a:srgbClr val="FF0000"/>
                </a:solidFill>
                <a:latin typeface="+mj-ea"/>
              </a:rPr>
              <a:t>、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進路輔導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8712">
            <a:off x="6290408" y="-43197"/>
            <a:ext cx="2144162" cy="21788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44824"/>
            <a:ext cx="7848872" cy="399018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領有技藝班證書者，超額比序多元學習表現（其他項），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花蓮區高職可獲得</a:t>
            </a:r>
            <a:r>
              <a:rPr lang="en-US" altLang="zh-TW" sz="3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，如：花蓮高工、花蓮高農、光復商工、玉里高中、四維高中、上騰工商、海星高中；技藝班成績優異者， 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五專免試可獲得</a:t>
            </a:r>
            <a:r>
              <a:rPr lang="en-US" altLang="zh-TW" sz="3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薦輔入學高職實用技能班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：每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～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十四</a:t>
            </a:r>
            <a:r>
              <a:rPr lang="zh-TW" altLang="zh-TW" sz="4800" b="1" dirty="0" smtClean="0">
                <a:solidFill>
                  <a:srgbClr val="FF0000"/>
                </a:solidFill>
                <a:latin typeface="+mj-ea"/>
              </a:rPr>
              <a:t>、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進路輔導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5" name="Picture 10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2376264" cy="1544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85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附件</a:t>
            </a:r>
            <a:r>
              <a:rPr lang="en-US" altLang="zh-TW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48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：報名表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46531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導師簽章：</a:t>
            </a:r>
            <a:r>
              <a:rPr lang="en-US" altLang="zh-TW" u="sng" dirty="0" smtClean="0"/>
              <a:t>                  </a:t>
            </a:r>
            <a:r>
              <a:rPr lang="en-US" altLang="zh-TW" dirty="0" smtClean="0"/>
              <a:t>     </a:t>
            </a:r>
            <a:r>
              <a:rPr lang="zh-TW" altLang="zh-TW" dirty="0" smtClean="0"/>
              <a:t>家長簽章：</a:t>
            </a:r>
            <a:r>
              <a:rPr lang="en-US" altLang="zh-TW" u="sng" dirty="0" smtClean="0"/>
              <a:t>                  </a:t>
            </a:r>
            <a:endParaRPr lang="zh-TW" altLang="zh-TW" dirty="0" smtClean="0"/>
          </a:p>
          <a:p>
            <a:r>
              <a:rPr lang="zh-TW" altLang="zh-TW" b="1" dirty="0" smtClean="0"/>
              <a:t>※有意願者請於</a:t>
            </a:r>
            <a:r>
              <a:rPr lang="en-US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b="1" u="sng" dirty="0" smtClean="0"/>
              <a:t>(</a:t>
            </a:r>
            <a:r>
              <a:rPr lang="zh-TW" altLang="zh-TW" b="1" u="sng" dirty="0" smtClean="0"/>
              <a:t>星期</a:t>
            </a:r>
            <a:r>
              <a:rPr lang="zh-TW" altLang="en-US" b="1" u="sng" dirty="0" smtClean="0"/>
              <a:t>二</a:t>
            </a:r>
            <a:r>
              <a:rPr lang="en-US" altLang="zh-TW" b="1" u="sng" dirty="0" smtClean="0"/>
              <a:t>)</a:t>
            </a:r>
            <a:r>
              <a:rPr lang="zh-TW" altLang="zh-TW" b="1" dirty="0" smtClean="0"/>
              <a:t>將本表完成後，由班長統一交回輔導處。</a:t>
            </a:r>
            <a:endParaRPr lang="zh-TW" altLang="zh-TW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83568" y="1052736"/>
          <a:ext cx="7200800" cy="344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41"/>
                <a:gridCol w="1591756"/>
                <a:gridCol w="1686503"/>
                <a:gridCol w="1800200"/>
              </a:tblGrid>
              <a:tr h="418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班級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座號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性別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1818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欲報名之職群代號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第一志願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第二志願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第三志願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1818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661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學生出生年月日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身分證字號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家長姓名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及稱謂：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聯絡電話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18188">
                <a:tc gridSpan="4">
                  <a:txBody>
                    <a:bodyPr/>
                    <a:lstStyle/>
                    <a:p>
                      <a:r>
                        <a:rPr lang="zh-TW" altLang="en-US" dirty="0" smtClean="0"/>
                        <a:t>住址：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836712"/>
            <a:ext cx="6840760" cy="5256584"/>
          </a:xfrm>
          <a:ln>
            <a:solidFill>
              <a:schemeClr val="tx1"/>
            </a:solidFill>
          </a:ln>
          <a:effectLst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花崗國中技藝班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退 訓 通 知 書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）年（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）班（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）號 學生（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 </a:t>
            </a: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參加本校（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）學年度技藝教育班（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）職群，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zh-TW" sz="7200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7200" b="1" dirty="0" smtClean="0"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zh-TW" sz="7200" b="1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72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sz="7200" b="1" dirty="0" smtClean="0">
                <a:latin typeface="標楷體" pitchFamily="65" charset="-120"/>
                <a:ea typeface="標楷體" pitchFamily="65" charset="-120"/>
              </a:rPr>
              <a:t>無心繼續上技藝課程，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准予其取消參加技藝教育班資格，自本週（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 ）月（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日起，返回原班級上課。</a:t>
            </a: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此致</a:t>
            </a: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貴家長</a:t>
            </a: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貴導師</a:t>
            </a: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花崗國中　輔導處　敬啟 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/    /                                 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家長簽名：</a:t>
            </a: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         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導師簽名：</a:t>
            </a: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7200" dirty="0" smtClean="0">
                <a:latin typeface="標楷體" pitchFamily="65" charset="-120"/>
                <a:ea typeface="標楷體" pitchFamily="65" charset="-120"/>
              </a:rPr>
              <a:t>帶隊輔導老師簽名：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附件</a:t>
            </a:r>
            <a:r>
              <a:rPr lang="en-US" altLang="zh-TW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：退訓通知書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632848" cy="3600400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一、提供學生適合其能力、性向及興趣之技藝教育，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重建學習信心，導引適性發展，以充份發展其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潛能。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二、輔導學生對於職業之認識及加深職業試探，以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利未來繼續升讀高中職實用技能班（學程）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或其他適性選讀。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三、培養學生之職業興趣，並涵養其勤奮、耐勞、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敬業樂群之職業道德。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一、</a:t>
            </a:r>
            <a:r>
              <a:rPr lang="zh-TW" altLang="zh-TW" sz="4800" b="1" dirty="0" smtClean="0">
                <a:solidFill>
                  <a:srgbClr val="FF0000"/>
                </a:solidFill>
                <a:latin typeface="+mj-ea"/>
              </a:rPr>
              <a:t>目的</a:t>
            </a:r>
            <a:endParaRPr lang="zh-TW" altLang="en-US" sz="48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內容版面配置區 3" descr="請假單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7315200" cy="41148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585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附件</a:t>
            </a:r>
            <a:r>
              <a:rPr lang="en-US" altLang="zh-TW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：請假單</a:t>
            </a:r>
          </a:p>
        </p:txBody>
      </p:sp>
      <p:pic>
        <p:nvPicPr>
          <p:cNvPr id="5" name="Picture 9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0256">
            <a:off x="6481242" y="64853"/>
            <a:ext cx="1872208" cy="1536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43042" y="1772816"/>
            <a:ext cx="6072230" cy="1296144"/>
          </a:xfrm>
        </p:spPr>
        <p:txBody>
          <a:bodyPr>
            <a:normAutofit fontScale="25000" lnSpcReduction="20000"/>
          </a:bodyPr>
          <a:lstStyle/>
          <a:p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9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發揮所長，適性揚才，</a:t>
            </a:r>
            <a:endParaRPr lang="en-US" altLang="zh-TW" sz="19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9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9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選你所愛，愛你所選</a:t>
            </a:r>
            <a:r>
              <a:rPr lang="en-US" altLang="zh-TW" sz="19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>
              <a:buNone/>
            </a:pPr>
            <a:endParaRPr lang="en-US" altLang="zh-TW" sz="19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9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感謝您的參與！</a:t>
            </a:r>
            <a:endParaRPr lang="zh-TW" altLang="en-US" sz="192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804664"/>
            <a:ext cx="3960440" cy="1040160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</a:br>
            <a:r>
              <a:rPr lang="en-US" altLang="zh-TW" sz="6000" b="1" dirty="0" smtClean="0">
                <a:solidFill>
                  <a:srgbClr val="FF0000"/>
                </a:solidFill>
                <a:latin typeface="華康行楷體W5(P)" pitchFamily="66" charset="-120"/>
                <a:ea typeface="華康行楷體W5(P)" pitchFamily="66" charset="-120"/>
              </a:rPr>
              <a:t>THE   END</a:t>
            </a:r>
            <a:endParaRPr lang="zh-TW" altLang="en-US" sz="6000" b="1" dirty="0">
              <a:solidFill>
                <a:srgbClr val="FF0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2117976"/>
          </a:xfrm>
        </p:spPr>
        <p:txBody>
          <a:bodyPr/>
          <a:lstStyle/>
          <a:p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學年度具職業性向、對職業技藝有興趣或技藝表現優異之九年級學生。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二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、實施對象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7" name="Picture 3" descr="D:\照片\技藝教育\110學年度\110-2食品職群\LINE_ALBUM_花農技藝班_220323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98170"/>
            <a:ext cx="5184576" cy="38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320480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採合作式辦理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第一期：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共計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慈濟科技大學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合作開設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護理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職群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200" u="sng" dirty="0" smtClean="0">
                <a:latin typeface="標楷體" pitchFamily="65" charset="-120"/>
                <a:ea typeface="標楷體" pitchFamily="65" charset="-120"/>
              </a:rPr>
              <a:t>四維高中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合作開設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電子電機職群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三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、開班模式</a:t>
            </a:r>
            <a:r>
              <a:rPr lang="en-US" altLang="zh-TW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240360" cy="2251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7776864" cy="4896544"/>
          </a:xfrm>
        </p:spPr>
        <p:txBody>
          <a:bodyPr>
            <a:normAutofit lnSpcReduction="10000"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第二期：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200" u="sng" dirty="0" smtClean="0">
                <a:latin typeface="標楷體" pitchFamily="65" charset="-120"/>
                <a:ea typeface="標楷體" pitchFamily="65" charset="-120"/>
              </a:rPr>
              <a:t>花蓮高工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合作開設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動力機械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職群課程；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花蓮高農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合作開設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食品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職群。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帶隊教師：電話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03-8323924</a:t>
            </a: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四維高中、花蓮高農：輔導組長吳孟穎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425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慈濟科技大學、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高工：專輔教師黃羿璇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401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三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、開班模式</a:t>
            </a:r>
            <a:r>
              <a:rPr lang="en-US" altLang="zh-TW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6768752" cy="1512168"/>
          </a:xfrm>
        </p:spPr>
        <p:txBody>
          <a:bodyPr/>
          <a:lstStyle/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第一期：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月</a:t>
            </a:r>
          </a:p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第二期：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月至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月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823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四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、開辦時間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2050" name="Picture 2" descr="D:\照片\技藝教育\110學年度\110-2動力機械職群\LINE_ALBUM_技藝班-花工Day1(1110224_220307_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63" y="2564904"/>
            <a:ext cx="5328592" cy="39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44824"/>
            <a:ext cx="7239000" cy="4104456"/>
          </a:xfrm>
        </p:spPr>
        <p:txBody>
          <a:bodyPr>
            <a:normAutofit lnSpcReduction="10000"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一、開班模式：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本校與高職端採合作式辦理，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每學期由學生擇一職群選讀。</a:t>
            </a: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二、上課時數：每週四下午利用彈性或綜合課程時間上課，共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節課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～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三、成績計算：週四下午的對應課程成績由技藝課程教師提供。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五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、開辦方式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Picture 7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855" y="260648"/>
            <a:ext cx="317782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104456"/>
          </a:xfrm>
        </p:spPr>
        <p:txBody>
          <a:bodyPr>
            <a:normAutofit fontScale="62500" lnSpcReduction="20000"/>
          </a:bodyPr>
          <a:lstStyle/>
          <a:p>
            <a:r>
              <a:rPr lang="zh-TW" altLang="zh-TW" sz="4600" b="1" dirty="0" smtClean="0">
                <a:solidFill>
                  <a:srgbClr val="8BCDFF"/>
                </a:solidFill>
                <a:latin typeface="標楷體" pitchFamily="65" charset="-120"/>
                <a:ea typeface="標楷體" pitchFamily="65" charset="-120"/>
              </a:rPr>
              <a:t>一、各班導師推薦</a:t>
            </a:r>
            <a:r>
              <a:rPr lang="zh-TW" altLang="zh-TW" sz="4600" dirty="0" smtClean="0">
                <a:solidFill>
                  <a:srgbClr val="8BCD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600" dirty="0" smtClean="0">
              <a:solidFill>
                <a:srgbClr val="8BCD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由各班導師根據學生興趣、性向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意願提報學生，學生需填妥家長同意書並交回，始完成推薦程序。</a:t>
            </a:r>
          </a:p>
          <a:p>
            <a:r>
              <a:rPr lang="zh-TW" altLang="zh-TW" sz="4600" b="1" dirty="0" smtClean="0">
                <a:solidFill>
                  <a:srgbClr val="8BCDFF"/>
                </a:solidFill>
                <a:latin typeface="標楷體" pitchFamily="65" charset="-120"/>
                <a:ea typeface="標楷體" pitchFamily="65" charset="-120"/>
              </a:rPr>
              <a:t>二、本校召開遴輔會議：</a:t>
            </a:r>
            <a:endParaRPr lang="en-US" altLang="zh-TW" sz="4600" b="1" dirty="0" smtClean="0">
              <a:solidFill>
                <a:srgbClr val="8BCD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遴輔會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依照學生選填職群，多方考量決定上下學期所開辦職群及合作學校。</a:t>
            </a:r>
            <a:endParaRPr lang="zh-TW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600" b="1" dirty="0" smtClean="0">
                <a:solidFill>
                  <a:srgbClr val="8BCDFF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4600" b="1" dirty="0" smtClean="0">
                <a:solidFill>
                  <a:srgbClr val="8BCDFF"/>
                </a:solidFill>
                <a:latin typeface="標楷體" pitchFamily="65" charset="-120"/>
                <a:ea typeface="標楷體" pitchFamily="65" charset="-120"/>
              </a:rPr>
              <a:t>排定志願：</a:t>
            </a:r>
            <a:endParaRPr lang="en-US" altLang="zh-TW" sz="4600" b="1" dirty="0" smtClean="0">
              <a:solidFill>
                <a:srgbClr val="8BCD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將符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合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遴選標準之學生排序，按其志願順位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4500" dirty="0" smtClean="0">
                <a:latin typeface="標楷體" pitchFamily="65" charset="-120"/>
                <a:ea typeface="標楷體" pitchFamily="65" charset="-120"/>
              </a:rPr>
              <a:t>確定最後選修學程，並公告錄取名單。</a:t>
            </a:r>
            <a:endParaRPr lang="zh-TW" altLang="en-US" sz="4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六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、遴選學生程序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an-yer.com/beijing/UploadFiles_8374/201207/201207030900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7848872" cy="4572000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學生確定參加後不得無故缺課或退出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若無故缺課、退出或於修習學校觸犯本校校規或該校規定時，以本校校規處分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提交遴薦及輔導委員會（以下簡稱遴輔會）決議是否取消選修資格。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花農的食品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職群上課期間須著工作服。合作學校會於學期初發給工作服，但學期末學生須洗淨後歸還。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七、</a:t>
            </a:r>
            <a:r>
              <a:rPr lang="zh-TW" altLang="zh-TW" sz="4800" b="1" dirty="0">
                <a:solidFill>
                  <a:srgbClr val="FF0000"/>
                </a:solidFill>
                <a:latin typeface="+mj-ea"/>
              </a:rPr>
              <a:t>上課相關規定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1904</TotalTime>
  <Words>942</Words>
  <Application>Microsoft Office PowerPoint</Application>
  <PresentationFormat>如螢幕大小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宣紙</vt:lpstr>
      <vt:lpstr>111年度花崗國中 技藝教育家長說明會</vt:lpstr>
      <vt:lpstr>一、目的</vt:lpstr>
      <vt:lpstr>二、實施對象</vt:lpstr>
      <vt:lpstr>三、開班模式1</vt:lpstr>
      <vt:lpstr>三、開班模式2</vt:lpstr>
      <vt:lpstr>四、開辦時間</vt:lpstr>
      <vt:lpstr>五、開辦方式</vt:lpstr>
      <vt:lpstr>六、遴選學生程序</vt:lpstr>
      <vt:lpstr>七、上課相關規定</vt:lpstr>
      <vt:lpstr>八、遴輔會議</vt:lpstr>
      <vt:lpstr>九、護理職群</vt:lpstr>
      <vt:lpstr>十、電機電子職群</vt:lpstr>
      <vt:lpstr>十一、食品職群</vt:lpstr>
      <vt:lpstr>十二、動力機械職群</vt:lpstr>
      <vt:lpstr>十三、技藝競賽榮譽榜</vt:lpstr>
      <vt:lpstr>十四、進路輔導</vt:lpstr>
      <vt:lpstr>十四、進路輔導</vt:lpstr>
      <vt:lpstr>附件1 ：報名表</vt:lpstr>
      <vt:lpstr>附件2：退訓通知書</vt:lpstr>
      <vt:lpstr>附件3：請假單</vt:lpstr>
      <vt:lpstr> THE  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198</cp:revision>
  <dcterms:created xsi:type="dcterms:W3CDTF">2015-05-20T01:53:25Z</dcterms:created>
  <dcterms:modified xsi:type="dcterms:W3CDTF">2022-06-16T09:49:47Z</dcterms:modified>
</cp:coreProperties>
</file>